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86" r:id="rId1"/>
  </p:sldMasterIdLst>
  <p:notesMasterIdLst>
    <p:notesMasterId r:id="rId31"/>
  </p:notesMasterIdLst>
  <p:handoutMasterIdLst>
    <p:handoutMasterId r:id="rId32"/>
  </p:handoutMasterIdLst>
  <p:sldIdLst>
    <p:sldId id="257"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2" r:id="rId21"/>
    <p:sldId id="313" r:id="rId22"/>
    <p:sldId id="314" r:id="rId23"/>
    <p:sldId id="315" r:id="rId24"/>
    <p:sldId id="316" r:id="rId25"/>
    <p:sldId id="311" r:id="rId26"/>
    <p:sldId id="292" r:id="rId27"/>
    <p:sldId id="317" r:id="rId28"/>
    <p:sldId id="318" r:id="rId29"/>
    <p:sldId id="275" r:id="rId30"/>
  </p:sldIdLst>
  <p:sldSz cx="9144000" cy="6858000" type="screen4x3"/>
  <p:notesSz cx="6858000" cy="9144000"/>
  <p:custDataLst>
    <p:tags r:id="rId33"/>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ugh" initial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7A"/>
    <a:srgbClr val="0D77C6"/>
    <a:srgbClr val="00AEEF"/>
    <a:srgbClr val="C3912C"/>
    <a:srgbClr val="764D29"/>
    <a:srgbClr val="FFFCF3"/>
    <a:srgbClr val="FFF7DD"/>
    <a:srgbClr val="FFF4D1"/>
    <a:srgbClr val="F8FDFE"/>
    <a:srgbClr val="EEFA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5" autoAdjust="0"/>
    <p:restoredTop sz="95341" autoAdjust="0"/>
  </p:normalViewPr>
  <p:slideViewPr>
    <p:cSldViewPr snapToGrid="0" snapToObjects="1">
      <p:cViewPr varScale="1">
        <p:scale>
          <a:sx n="93" d="100"/>
          <a:sy n="93" d="100"/>
        </p:scale>
        <p:origin x="-10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AC54509-C079-4324-81E6-14FF2ACB141A}" type="datetime1">
              <a:rPr lang="en-US">
                <a:latin typeface="Arial" pitchFamily="34" charset="0"/>
              </a:rPr>
              <a:pPr/>
              <a:t>5/23/2014</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FCFA9CB-5A01-455D-8B9B-FC223C2254E1}" type="slidenum">
              <a:rPr lang="en-US">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xmlns="" val="18566755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fld id="{38793DBA-D139-495F-9844-E0B6AD2D3516}" type="datetime1">
              <a:rPr lang="en-US" smtClean="0"/>
              <a:pPr/>
              <a:t>5/23/2014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9942ACA1-A029-4623-B1ED-C223609B6F2C}" type="slidenum">
              <a:rPr lang="en-US" smtClean="0"/>
              <a:pPr/>
              <a:t>‹#›</a:t>
            </a:fld>
            <a:endParaRPr lang="en-US" dirty="0"/>
          </a:p>
        </p:txBody>
      </p:sp>
    </p:spTree>
    <p:extLst>
      <p:ext uri="{BB962C8B-B14F-4D97-AF65-F5344CB8AC3E}">
        <p14:creationId xmlns:p14="http://schemas.microsoft.com/office/powerpoint/2010/main" xmlns="" val="17506322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2ACA1-A029-4623-B1ED-C223609B6F2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42ACA1-A029-4623-B1ED-C223609B6F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4" descr="cover.png"/>
          <p:cNvPicPr>
            <a:picLocks noChangeAspect="1"/>
          </p:cNvPicPr>
          <p:nvPr/>
        </p:nvPicPr>
        <p:blipFill>
          <a:blip r:embed="rId3" cstate="print"/>
          <a:stretch>
            <a:fillRect/>
          </a:stretch>
        </p:blipFill>
        <p:spPr>
          <a:xfrm>
            <a:off x="0" y="0"/>
            <a:ext cx="9143999" cy="6857999"/>
          </a:xfrm>
          <a:prstGeom prst="rect">
            <a:avLst/>
          </a:prstGeom>
        </p:spPr>
      </p:pic>
      <p:sp>
        <p:nvSpPr>
          <p:cNvPr id="8" name="Title 8"/>
          <p:cNvSpPr>
            <a:spLocks noGrp="1"/>
          </p:cNvSpPr>
          <p:nvPr>
            <p:ph type="ctrTitle"/>
          </p:nvPr>
        </p:nvSpPr>
        <p:spPr>
          <a:xfrm>
            <a:off x="545285" y="2143204"/>
            <a:ext cx="8053431" cy="1204162"/>
          </a:xfrm>
          <a:prstGeom prst="rect">
            <a:avLst/>
          </a:prstGeom>
          <a:ln>
            <a:noFill/>
          </a:ln>
          <a:effectLst/>
        </p:spPr>
        <p:txBody>
          <a:bodyPr tIns="0" rIns="18288" anchor="ctr" anchorCtr="0">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4000" b="1" i="0" baseline="0">
                <a:ln>
                  <a:noFill/>
                </a:ln>
                <a:solidFill>
                  <a:schemeClr val="bg2">
                    <a:lumMod val="20000"/>
                    <a:lumOff val="80000"/>
                  </a:schemeClr>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9" name="Text Placeholder 2"/>
          <p:cNvSpPr>
            <a:spLocks noGrp="1"/>
          </p:cNvSpPr>
          <p:nvPr>
            <p:ph type="body" idx="12" hasCustomPrompt="1"/>
          </p:nvPr>
        </p:nvSpPr>
        <p:spPr>
          <a:xfrm>
            <a:off x="545285" y="3548543"/>
            <a:ext cx="4040188" cy="373217"/>
          </a:xfrm>
        </p:spPr>
        <p:txBody>
          <a:bodyPr lIns="45720" tIns="0" rIns="45720" bIns="0">
            <a:noAutofit/>
          </a:bodyPr>
          <a:lstStyle>
            <a:lvl1pPr marL="0" marR="0" indent="0" algn="l" defTabSz="914400" rtl="0" eaLnBrk="1" fontAlgn="base" latinLnBrk="0" hangingPunct="1">
              <a:lnSpc>
                <a:spcPct val="100000"/>
              </a:lnSpc>
              <a:spcBef>
                <a:spcPct val="20000"/>
              </a:spcBef>
              <a:spcAft>
                <a:spcPct val="0"/>
              </a:spcAft>
              <a:buClr>
                <a:srgbClr val="0D77C6"/>
              </a:buClr>
              <a:buSzPct val="100000"/>
              <a:buFont typeface="Helvetica 55 Roman" pitchFamily="34" charset="0"/>
              <a:buNone/>
              <a:tabLst/>
              <a:defRPr sz="1800" b="0" cap="none" baseline="0">
                <a:solidFill>
                  <a:schemeClr val="bg1">
                    <a:lumMod val="85000"/>
                  </a:schemeClr>
                </a:solidFill>
                <a:effectLst/>
              </a:defRPr>
            </a:lvl1pPr>
            <a:lvl2pPr>
              <a:buNone/>
              <a:defRPr sz="2000" b="1"/>
            </a:lvl2pPr>
            <a:lvl3pPr>
              <a:buNone/>
              <a:defRPr sz="1800" b="1"/>
            </a:lvl3pPr>
            <a:lvl4pPr>
              <a:buNone/>
              <a:defRPr sz="1600" b="1"/>
            </a:lvl4pPr>
            <a:lvl5pPr>
              <a:buNone/>
              <a:defRPr sz="1600" b="1"/>
            </a:lvl5pPr>
          </a:lstStyle>
          <a:p>
            <a:r>
              <a:rPr lang="en-US" dirty="0" smtClean="0"/>
              <a:t>Name of Customer/Presenter</a:t>
            </a:r>
          </a:p>
        </p:txBody>
      </p:sp>
      <p:sp>
        <p:nvSpPr>
          <p:cNvPr id="10" name="Text Placeholder 2"/>
          <p:cNvSpPr>
            <a:spLocks noGrp="1"/>
          </p:cNvSpPr>
          <p:nvPr>
            <p:ph type="body" idx="13" hasCustomPrompt="1"/>
          </p:nvPr>
        </p:nvSpPr>
        <p:spPr>
          <a:xfrm>
            <a:off x="545285" y="3962400"/>
            <a:ext cx="4040188" cy="373217"/>
          </a:xfrm>
        </p:spPr>
        <p:txBody>
          <a:bodyPr lIns="45720" tIns="0" rIns="45720" bIns="0">
            <a:noAutofit/>
          </a:bodyPr>
          <a:lstStyle>
            <a:lvl1pPr marL="0" marR="0" indent="0" algn="l" defTabSz="914400" rtl="0" eaLnBrk="1" fontAlgn="base" latinLnBrk="0" hangingPunct="1">
              <a:lnSpc>
                <a:spcPct val="100000"/>
              </a:lnSpc>
              <a:spcBef>
                <a:spcPct val="20000"/>
              </a:spcBef>
              <a:spcAft>
                <a:spcPct val="0"/>
              </a:spcAft>
              <a:buClr>
                <a:srgbClr val="0D77C6"/>
              </a:buClr>
              <a:buSzPct val="100000"/>
              <a:buFont typeface="Helvetica 55 Roman" pitchFamily="34" charset="0"/>
              <a:buNone/>
              <a:tabLst/>
              <a:defRPr sz="1800" b="0" cap="none" baseline="0">
                <a:solidFill>
                  <a:schemeClr val="bg1">
                    <a:lumMod val="85000"/>
                  </a:schemeClr>
                </a:solidFill>
                <a:effectLst/>
              </a:defRPr>
            </a:lvl1pPr>
            <a:lvl2pPr>
              <a:buNone/>
              <a:defRPr sz="2000" b="1"/>
            </a:lvl2pPr>
            <a:lvl3pPr>
              <a:buNone/>
              <a:defRPr sz="1800" b="1"/>
            </a:lvl3pPr>
            <a:lvl4pPr>
              <a:buNone/>
              <a:defRPr sz="1600" b="1"/>
            </a:lvl4pPr>
            <a:lvl5pPr>
              <a:buNone/>
              <a:defRPr sz="1600" b="1"/>
            </a:lvl5pPr>
          </a:lstStyle>
          <a:p>
            <a:r>
              <a:rPr lang="en-US" dirty="0" smtClean="0"/>
              <a:t>Jan. 1, 2013</a:t>
            </a:r>
          </a:p>
        </p:txBody>
      </p:sp>
      <p:pic>
        <p:nvPicPr>
          <p:cNvPr id="6" name="Picture 5" descr="cover.png"/>
          <p:cNvPicPr>
            <a:picLocks noChangeAspect="1"/>
          </p:cNvPicPr>
          <p:nvPr userDrawn="1"/>
        </p:nvPicPr>
        <p:blipFill>
          <a:blip r:embed="rId4" cstate="print"/>
          <a:stretch>
            <a:fillRect/>
          </a:stretch>
        </p:blipFill>
        <p:spPr>
          <a:xfrm>
            <a:off x="0" y="0"/>
            <a:ext cx="9143998" cy="6857998"/>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_w_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48963"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sp>
        <p:nvSpPr>
          <p:cNvPr id="11" name="Content Placeholder 2"/>
          <p:cNvSpPr>
            <a:spLocks noGrp="1"/>
          </p:cNvSpPr>
          <p:nvPr>
            <p:ph sz="half" idx="1"/>
          </p:nvPr>
        </p:nvSpPr>
        <p:spPr>
          <a:xfrm>
            <a:off x="4448962" y="1800735"/>
            <a:ext cx="4379055" cy="4777741"/>
          </a:xfrm>
        </p:spPr>
        <p:txBody>
          <a:bodyPr/>
          <a:lstStyle>
            <a:lvl1pPr marL="0">
              <a:lnSpc>
                <a:spcPct val="150000"/>
              </a:lnSpc>
              <a:buClr>
                <a:srgbClr val="0D77C6"/>
              </a:buCl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sz="1600"/>
            </a:lvl2pPr>
            <a:lvl3pPr marL="731520">
              <a:buClr>
                <a:srgbClr val="0D77C6"/>
              </a:buClr>
              <a:defRPr sz="1600"/>
            </a:lvl3pPr>
            <a:lvl4pPr marL="914400">
              <a:buClr>
                <a:srgbClr val="0D77C6"/>
              </a:buClr>
              <a:defRPr sz="1600"/>
            </a:lvl4pPr>
            <a:lvl5pPr marL="109728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page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49286"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49285"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1" name="Picture 10"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page_CommShipp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iStock_maritime.jpg"/>
          <p:cNvPicPr>
            <a:picLocks noChangeAspect="1"/>
          </p:cNvPicPr>
          <p:nvPr/>
        </p:nvPicPr>
        <p:blipFill>
          <a:blip r:embed="rId3" cstate="print"/>
          <a:stretch>
            <a:fillRect/>
          </a:stretch>
        </p:blipFill>
        <p:spPr>
          <a:xfrm>
            <a:off x="1" y="0"/>
            <a:ext cx="4072288" cy="6828640"/>
          </a:xfrm>
          <a:prstGeom prst="rect">
            <a:avLst/>
          </a:prstGeom>
        </p:spPr>
      </p:pic>
      <p:pic>
        <p:nvPicPr>
          <p:cNvPr id="7" name="Picture 6" descr="bottom_swoosh.png"/>
          <p:cNvPicPr>
            <a:picLocks noChangeAspect="1"/>
          </p:cNvPicPr>
          <p:nvPr/>
        </p:nvPicPr>
        <p:blipFill>
          <a:blip r:embed="rId4"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5" cstate="print"/>
          <a:stretch>
            <a:fillRect/>
          </a:stretch>
        </p:blipFill>
        <p:spPr>
          <a:xfrm>
            <a:off x="0" y="0"/>
            <a:ext cx="9144000" cy="26789"/>
          </a:xfrm>
          <a:prstGeom prst="rect">
            <a:avLst/>
          </a:prstGeom>
        </p:spPr>
      </p:pic>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sp>
        <p:nvSpPr>
          <p:cNvPr id="12" name="Title 1"/>
          <p:cNvSpPr>
            <a:spLocks noGrp="1"/>
          </p:cNvSpPr>
          <p:nvPr>
            <p:ph type="title"/>
          </p:nvPr>
        </p:nvSpPr>
        <p:spPr>
          <a:xfrm>
            <a:off x="4446350"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3" name="Content Placeholder 2"/>
          <p:cNvSpPr>
            <a:spLocks noGrp="1"/>
          </p:cNvSpPr>
          <p:nvPr>
            <p:ph sz="half" idx="12"/>
          </p:nvPr>
        </p:nvSpPr>
        <p:spPr>
          <a:xfrm>
            <a:off x="4446349"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a:p>
            <a:pPr lvl="1"/>
            <a:r>
              <a:rPr lang="en-US" smtClean="0"/>
              <a:t>Second level</a:t>
            </a:r>
          </a:p>
        </p:txBody>
      </p:sp>
      <p:pic>
        <p:nvPicPr>
          <p:cNvPr id="8" name="Picture 7" descr="iStock_maritime.jpg"/>
          <p:cNvPicPr>
            <a:picLocks noChangeAspect="1"/>
          </p:cNvPicPr>
          <p:nvPr userDrawn="1"/>
        </p:nvPicPr>
        <p:blipFill>
          <a:blip r:embed="rId6" cstate="print"/>
          <a:stretch>
            <a:fillRect/>
          </a:stretch>
        </p:blipFill>
        <p:spPr>
          <a:xfrm>
            <a:off x="1" y="0"/>
            <a:ext cx="4072287" cy="6828640"/>
          </a:xfrm>
          <a:prstGeom prst="rect">
            <a:avLst/>
          </a:prstGeom>
        </p:spPr>
      </p:pic>
      <p:pic>
        <p:nvPicPr>
          <p:cNvPr id="10" name="Picture 9" descr="bottom_swoosh.png"/>
          <p:cNvPicPr>
            <a:picLocks noChangeAspect="1"/>
          </p:cNvPicPr>
          <p:nvPr userDrawn="1"/>
        </p:nvPicPr>
        <p:blipFill>
          <a:blip r:embed="rId4" cstate="print"/>
          <a:stretch>
            <a:fillRect/>
          </a:stretch>
        </p:blipFill>
        <p:spPr>
          <a:xfrm>
            <a:off x="0" y="6398120"/>
            <a:ext cx="9144000" cy="455414"/>
          </a:xfrm>
          <a:prstGeom prst="rect">
            <a:avLst/>
          </a:prstGeom>
        </p:spPr>
      </p:pic>
      <p:pic>
        <p:nvPicPr>
          <p:cNvPr id="14" name="Picture 13" descr="top_bar.png"/>
          <p:cNvPicPr>
            <a:picLocks noChangeAspect="1"/>
          </p:cNvPicPr>
          <p:nvPr userDrawn="1"/>
        </p:nvPicPr>
        <p:blipFill>
          <a:blip r:embed="rId5" cstate="print"/>
          <a:stretch>
            <a:fillRect/>
          </a:stretch>
        </p:blipFill>
        <p:spPr>
          <a:xfrm>
            <a:off x="0" y="0"/>
            <a:ext cx="9144000" cy="2678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page_Gov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iStock_maritime.jpg"/>
          <p:cNvPicPr>
            <a:picLocks noChangeAspect="1"/>
          </p:cNvPicPr>
          <p:nvPr/>
        </p:nvPicPr>
        <p:blipFill>
          <a:blip r:embed="rId3" cstate="print"/>
          <a:stretch>
            <a:fillRect/>
          </a:stretch>
        </p:blipFill>
        <p:spPr>
          <a:xfrm>
            <a:off x="1" y="0"/>
            <a:ext cx="4072287" cy="6828640"/>
          </a:xfrm>
          <a:prstGeom prst="rect">
            <a:avLst/>
          </a:prstGeom>
        </p:spPr>
      </p:pic>
      <p:sp>
        <p:nvSpPr>
          <p:cNvPr id="8" name="Title 1"/>
          <p:cNvSpPr>
            <a:spLocks noGrp="1"/>
          </p:cNvSpPr>
          <p:nvPr>
            <p:ph type="title"/>
          </p:nvPr>
        </p:nvSpPr>
        <p:spPr>
          <a:xfrm>
            <a:off x="4446350"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smtClean="0"/>
              <a:t>Click to edit Master title style</a:t>
            </a:r>
            <a:endParaRPr lang="en-US" dirty="0"/>
          </a:p>
        </p:txBody>
      </p:sp>
      <p:pic>
        <p:nvPicPr>
          <p:cNvPr id="7" name="Picture 6" descr="bottom_swoosh.png"/>
          <p:cNvPicPr>
            <a:picLocks noChangeAspect="1"/>
          </p:cNvPicPr>
          <p:nvPr/>
        </p:nvPicPr>
        <p:blipFill>
          <a:blip r:embed="rId4"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5"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46349" y="1800735"/>
            <a:ext cx="4379055" cy="4777741"/>
          </a:xfrm>
        </p:spPr>
        <p:txBody>
          <a:bodyPr/>
          <a:lstStyle>
            <a:lvl1pPr marL="0" indent="-274320">
              <a:lnSpc>
                <a:spcPct val="150000"/>
              </a:lnSpc>
              <a:buClr>
                <a:srgbClr val="0D77C6"/>
              </a:buClr>
              <a:defRPr sz="2000"/>
            </a:lvl1pPr>
            <a:lvl2pPr marL="548640" indent="-182880">
              <a:lnSpc>
                <a:spcPct val="100000"/>
              </a:lnSpc>
              <a:buClr>
                <a:srgbClr val="0D77C6"/>
              </a:buClr>
              <a:buFont typeface="Arial" pitchFamily="34" charset="0"/>
              <a:buChar char="•"/>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2" name="Picture 11" descr="iStock_maritime.jpg"/>
          <p:cNvPicPr>
            <a:picLocks noChangeAspect="1"/>
          </p:cNvPicPr>
          <p:nvPr userDrawn="1"/>
        </p:nvPicPr>
        <p:blipFill>
          <a:blip r:embed="rId6" cstate="print"/>
          <a:stretch>
            <a:fillRect/>
          </a:stretch>
        </p:blipFill>
        <p:spPr>
          <a:xfrm>
            <a:off x="1" y="1"/>
            <a:ext cx="4072287" cy="6828638"/>
          </a:xfrm>
          <a:prstGeom prst="rect">
            <a:avLst/>
          </a:prstGeom>
        </p:spPr>
      </p:pic>
      <p:pic>
        <p:nvPicPr>
          <p:cNvPr id="13" name="Picture 12" descr="bottom_swoosh.png"/>
          <p:cNvPicPr>
            <a:picLocks noChangeAspect="1"/>
          </p:cNvPicPr>
          <p:nvPr userDrawn="1"/>
        </p:nvPicPr>
        <p:blipFill>
          <a:blip r:embed="rId4" cstate="print"/>
          <a:stretch>
            <a:fillRect/>
          </a:stretch>
        </p:blipFill>
        <p:spPr>
          <a:xfrm>
            <a:off x="0" y="6398120"/>
            <a:ext cx="9144000" cy="455414"/>
          </a:xfrm>
          <a:prstGeom prst="rect">
            <a:avLst/>
          </a:prstGeom>
        </p:spPr>
      </p:pic>
      <p:pic>
        <p:nvPicPr>
          <p:cNvPr id="14" name="Picture 13" descr="top_bar.png"/>
          <p:cNvPicPr>
            <a:picLocks noChangeAspect="1"/>
          </p:cNvPicPr>
          <p:nvPr userDrawn="1"/>
        </p:nvPicPr>
        <p:blipFill>
          <a:blip r:embed="rId5" cstate="print"/>
          <a:stretch>
            <a:fillRect/>
          </a:stretch>
        </p:blipFill>
        <p:spPr>
          <a:xfrm>
            <a:off x="0" y="0"/>
            <a:ext cx="9144000" cy="267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line_w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4"/>
            <a:ext cx="8229600" cy="4777741"/>
          </a:xfrm>
        </p:spPr>
        <p:txBody>
          <a:bodyPr/>
          <a:lstStyle>
            <a:lvl1pPr marL="274320">
              <a:buClr>
                <a:srgbClr val="0D77C6"/>
              </a:buClr>
              <a:buSzPct val="115000"/>
              <a:buFont typeface="Arial" pitchFamily="34" charset="0"/>
              <a:buChar char="•"/>
              <a:defRPr sz="2000"/>
            </a:lvl1pPr>
            <a:lvl2pPr marL="548640">
              <a:buClr>
                <a:srgbClr val="0D77C6"/>
              </a:buClr>
              <a:buFont typeface="Arial" pitchFamily="34" charset="0"/>
              <a:buChar char="•"/>
              <a:defRPr sz="1600"/>
            </a:lvl2pPr>
            <a:lvl3pPr marL="822960">
              <a:buClr>
                <a:srgbClr val="0D77C6"/>
              </a:buClr>
              <a:buFont typeface="Arial" pitchFamily="34" charset="0"/>
              <a:buChar char="-"/>
              <a:defRPr sz="1600"/>
            </a:lvl3pPr>
            <a:lvl4pPr marL="1097280">
              <a:buClr>
                <a:srgbClr val="0D77C6"/>
              </a:buClr>
              <a:buFont typeface="Arial" pitchFamily="34" charset="0"/>
              <a:buChar char="&gt;"/>
              <a:defRPr sz="1600"/>
            </a:lvl4pPr>
            <a:lvl5pPr marL="173736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_w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4"/>
            <a:ext cx="8229600" cy="4777741"/>
          </a:xfrm>
        </p:spPr>
        <p:txBody>
          <a:bodyPr/>
          <a:lstStyle>
            <a:lvl1pPr marL="0" indent="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_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408266"/>
            <a:ext cx="8229600" cy="515069"/>
          </a:xfrm>
          <a:prstGeom prst="rect">
            <a:avLst/>
          </a:prstGeom>
        </p:spPr>
        <p:txBody>
          <a:bodyPr>
            <a:noAutofit/>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DD8AAC07-CDBB-4200-9DD7-2D887DDF8201}" type="slidenum">
              <a:rPr lang="en-US" smtClean="0"/>
              <a:pPr/>
              <a:t>‹#›</a:t>
            </a:fld>
            <a:endParaRPr lang="en-US" dirty="0"/>
          </a:p>
        </p:txBody>
      </p:sp>
      <p:sp>
        <p:nvSpPr>
          <p:cNvPr id="5" name="Content Placeholder 2"/>
          <p:cNvSpPr>
            <a:spLocks noGrp="1"/>
          </p:cNvSpPr>
          <p:nvPr>
            <p:ph sz="half" idx="1"/>
          </p:nvPr>
        </p:nvSpPr>
        <p:spPr>
          <a:xfrm>
            <a:off x="457200" y="1192424"/>
            <a:ext cx="8229600" cy="4777741"/>
          </a:xfrm>
        </p:spPr>
        <p:txBody>
          <a:bodyPr/>
          <a:lstStyle>
            <a:lvl1pPr marL="274320">
              <a:buClr>
                <a:srgbClr val="0D77C6"/>
              </a:buClr>
              <a:buFont typeface="Arial" pitchFamily="34" charset="0"/>
              <a:buChar char="•"/>
              <a:defRPr sz="2000"/>
            </a:lvl1pPr>
            <a:lvl2pPr marL="548640">
              <a:buClr>
                <a:srgbClr val="0D77C6"/>
              </a:buClr>
              <a:buFont typeface="Arial" pitchFamily="34" charset="0"/>
              <a:buChar char="•"/>
              <a:defRPr sz="1600"/>
            </a:lvl2pPr>
            <a:lvl3pPr marL="822960">
              <a:buClr>
                <a:srgbClr val="0D77C6"/>
              </a:buClr>
              <a:buFont typeface="Arial" pitchFamily="34" charset="0"/>
              <a:buChar char="-"/>
              <a:defRPr sz="1600"/>
            </a:lvl3pPr>
            <a:lvl4pPr marL="1097280">
              <a:buClr>
                <a:srgbClr val="0D77C6"/>
              </a:buClr>
              <a:buFont typeface="Arial" pitchFamily="34" charset="0"/>
              <a:buChar char="&gt;"/>
              <a:defRPr sz="1600"/>
            </a:lvl4pPr>
            <a:lvl5pPr marL="1737360">
              <a:buClr>
                <a:srgbClr val="0D77C6"/>
              </a:buClr>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_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a:xfrm>
            <a:off x="8649050" y="6601336"/>
            <a:ext cx="423644" cy="250164"/>
          </a:xfrm>
        </p:spPr>
        <p:txBody>
          <a:bodyPr/>
          <a:lstStyle>
            <a:lvl1pPr>
              <a:defRPr/>
            </a:lvl1pPr>
          </a:lstStyle>
          <a:p>
            <a:fld id="{5E0FF93E-542A-49AF-B28B-D390AF3408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Headli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fld id="{5E0FF93E-542A-49AF-B28B-D390AF340817}" type="slidenum">
              <a:rPr lang="en-US" smtClean="0"/>
              <a:pPr/>
              <a:t>‹#›</a:t>
            </a:fld>
            <a:endParaRPr lang="en-US" dirty="0"/>
          </a:p>
        </p:txBody>
      </p:sp>
      <p:sp>
        <p:nvSpPr>
          <p:cNvPr id="5"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ic_text_pic_smal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F226E1-D7AC-4E7F-9DF6-265D5E462BDC}" type="slidenum">
              <a:rPr lang="en-US" smtClean="0"/>
              <a:pPr/>
              <a:t>‹#›</a:t>
            </a:fld>
            <a:endParaRPr lang="en-US" dirty="0"/>
          </a:p>
        </p:txBody>
      </p:sp>
      <p:sp>
        <p:nvSpPr>
          <p:cNvPr id="7" name="Content Placeholder 2"/>
          <p:cNvSpPr>
            <a:spLocks noGrp="1"/>
          </p:cNvSpPr>
          <p:nvPr>
            <p:ph sz="half" idx="1"/>
          </p:nvPr>
        </p:nvSpPr>
        <p:spPr>
          <a:xfrm>
            <a:off x="457200" y="1192425"/>
            <a:ext cx="4564380" cy="2107036"/>
          </a:xfrm>
        </p:spPr>
        <p:txBody>
          <a:bodyPr/>
          <a:lstStyle>
            <a:lvl1pPr marL="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
        <p:nvSpPr>
          <p:cNvPr id="5" name="Content Placeholder 2"/>
          <p:cNvSpPr>
            <a:spLocks noGrp="1"/>
          </p:cNvSpPr>
          <p:nvPr>
            <p:ph sz="half" idx="11" hasCustomPrompt="1"/>
          </p:nvPr>
        </p:nvSpPr>
        <p:spPr>
          <a:xfrm>
            <a:off x="5143499" y="1192425"/>
            <a:ext cx="3782385" cy="2107036"/>
          </a:xfrm>
        </p:spPr>
        <p:txBody>
          <a:bodyPr/>
          <a:lstStyle>
            <a:lvl1pPr marL="0">
              <a:buClr>
                <a:srgbClr val="0D77C6"/>
              </a:buClr>
              <a:buFontTx/>
              <a:buNone/>
              <a:defRPr sz="20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add </a:t>
            </a:r>
            <a:r>
              <a:rPr lang="en-US" dirty="0" err="1" smtClean="0"/>
              <a:t>pic</a:t>
            </a:r>
            <a:endParaRPr lang="en-US" dirty="0" smtClean="0"/>
          </a:p>
        </p:txBody>
      </p:sp>
      <p:sp>
        <p:nvSpPr>
          <p:cNvPr id="6" name="Content Placeholder 2"/>
          <p:cNvSpPr>
            <a:spLocks noGrp="1"/>
          </p:cNvSpPr>
          <p:nvPr>
            <p:ph sz="half" idx="12"/>
          </p:nvPr>
        </p:nvSpPr>
        <p:spPr>
          <a:xfrm>
            <a:off x="457200" y="3467030"/>
            <a:ext cx="4564379" cy="2916992"/>
          </a:xfrm>
        </p:spPr>
        <p:txBody>
          <a:bodyPr/>
          <a:lstStyle>
            <a:lvl1pPr marL="274320" indent="-182880">
              <a:lnSpc>
                <a:spcPct val="150000"/>
              </a:lnSpc>
              <a:spcBef>
                <a:spcPts val="300"/>
              </a:spcBef>
              <a:buClr>
                <a:srgbClr val="0D77C6"/>
              </a:buClr>
              <a:buSzPct val="100000"/>
              <a:buFont typeface="Arial" pitchFamily="34" charset="0"/>
              <a:buChar char="•"/>
              <a:defRPr sz="14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dirty="0" smtClean="0"/>
              <a:t>Click to edit Master text styles</a:t>
            </a:r>
          </a:p>
        </p:txBody>
      </p:sp>
      <p:sp>
        <p:nvSpPr>
          <p:cNvPr id="8" name="Content Placeholder 2"/>
          <p:cNvSpPr>
            <a:spLocks noGrp="1"/>
          </p:cNvSpPr>
          <p:nvPr>
            <p:ph sz="half" idx="13"/>
          </p:nvPr>
        </p:nvSpPr>
        <p:spPr>
          <a:xfrm>
            <a:off x="5143500" y="3467030"/>
            <a:ext cx="3782385" cy="2916992"/>
          </a:xfrm>
        </p:spPr>
        <p:txBody>
          <a:bodyPr/>
          <a:lstStyle>
            <a:lvl1pPr marL="274320" indent="-182880">
              <a:lnSpc>
                <a:spcPct val="150000"/>
              </a:lnSpc>
              <a:spcBef>
                <a:spcPts val="300"/>
              </a:spcBef>
              <a:buClr>
                <a:srgbClr val="0D77C6"/>
              </a:buClr>
              <a:buSzPct val="100000"/>
              <a:buFont typeface="Arial" pitchFamily="34" charset="0"/>
              <a:buChar char="•"/>
              <a:defRPr sz="1400" b="0"/>
            </a:lvl1pPr>
            <a:lvl2pPr>
              <a:buClr>
                <a:srgbClr val="0D77C6"/>
              </a:buClr>
              <a:defRPr sz="1800"/>
            </a:lvl2pPr>
            <a:lvl3pPr>
              <a:buClr>
                <a:srgbClr val="0D77C6"/>
              </a:buClr>
              <a:defRPr sz="1800"/>
            </a:lvl3pPr>
            <a:lvl4pPr>
              <a:buClr>
                <a:srgbClr val="0D77C6"/>
              </a:buClr>
              <a:defRPr sz="1800"/>
            </a:lvl4pPr>
            <a:lvl5pPr>
              <a:buClr>
                <a:srgbClr val="0D77C6"/>
              </a:buClr>
              <a:defRPr sz="18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407949"/>
            <a:ext cx="8229600" cy="505447"/>
          </a:xfrm>
        </p:spPr>
        <p:txBody>
          <a:bodyPr/>
          <a:lstStyle/>
          <a:p>
            <a:r>
              <a:rPr lang="en-US" smtClean="0"/>
              <a:t>Click to edit Master title style</a:t>
            </a:r>
            <a:endParaRPr lang="en-US"/>
          </a:p>
        </p:txBody>
      </p:sp>
      <p:sp>
        <p:nvSpPr>
          <p:cNvPr id="4" name="Content Placeholder 2"/>
          <p:cNvSpPr>
            <a:spLocks noGrp="1"/>
          </p:cNvSpPr>
          <p:nvPr>
            <p:ph sz="half" idx="1"/>
          </p:nvPr>
        </p:nvSpPr>
        <p:spPr>
          <a:xfrm>
            <a:off x="457200" y="1192424"/>
            <a:ext cx="3870960" cy="4777741"/>
          </a:xfrm>
        </p:spPr>
        <p:txBody>
          <a:bodyPr/>
          <a:lstStyle>
            <a:lvl1pPr marL="0">
              <a:buClr>
                <a:srgbClr val="0D77C6"/>
              </a:buClr>
              <a:buFont typeface="Arial" pitchFamily="34" charset="0"/>
              <a:buChar cha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sz="1600"/>
            </a:lvl2pPr>
            <a:lvl3pPr marL="822960">
              <a:buClr>
                <a:srgbClr val="0D77C6"/>
              </a:buClr>
              <a:defRPr sz="1600"/>
            </a:lvl3pPr>
            <a:lvl4pPr marL="1097280">
              <a:buClr>
                <a:srgbClr val="0D77C6"/>
              </a:buClr>
              <a:defRPr sz="1600"/>
            </a:lvl4pPr>
            <a:lvl5pPr marL="1097280">
              <a:buClr>
                <a:srgbClr val="0D77C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p:nvPr>
        </p:nvSpPr>
        <p:spPr>
          <a:xfrm>
            <a:off x="4624779" y="1192424"/>
            <a:ext cx="4062021" cy="4777741"/>
          </a:xfrm>
        </p:spPr>
        <p:txBody>
          <a:bodyPr/>
          <a:lstStyle>
            <a:lvl1pPr marL="0">
              <a:buClr>
                <a:srgbClr val="0D77C6"/>
              </a:buClr>
              <a:defRPr lang="en-US" sz="2000" b="1" kern="1200" dirty="0" smtClean="0">
                <a:solidFill>
                  <a:schemeClr val="tx1">
                    <a:lumMod val="75000"/>
                    <a:lumOff val="25000"/>
                  </a:schemeClr>
                </a:solidFill>
                <a:latin typeface="Arial" pitchFamily="34" charset="0"/>
                <a:ea typeface="ＭＳ Ｐゴシック" charset="-128"/>
                <a:cs typeface="Arial" pitchFamily="34" charset="0"/>
              </a:defRPr>
            </a:lvl1pPr>
            <a:lvl2pPr marL="54864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2pPr>
            <a:lvl3pPr marL="82296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3pPr>
            <a:lvl4pPr marL="1097280">
              <a:buClr>
                <a:srgbClr val="0D77C6"/>
              </a:buClr>
              <a:defRPr lang="en-US" sz="1600" kern="1200" dirty="0" smtClean="0">
                <a:solidFill>
                  <a:schemeClr val="tx1">
                    <a:lumMod val="75000"/>
                    <a:lumOff val="25000"/>
                  </a:schemeClr>
                </a:solidFill>
                <a:latin typeface="Arial" pitchFamily="34" charset="0"/>
                <a:ea typeface="ＭＳ Ｐゴシック" charset="-128"/>
                <a:cs typeface="Arial" pitchFamily="34" charset="0"/>
              </a:defRPr>
            </a:lvl4pPr>
            <a:lvl5pPr>
              <a:buClr>
                <a:srgbClr val="0D77C6"/>
              </a:buClr>
              <a:defRPr lang="en-US" sz="1600" kern="1200" dirty="0">
                <a:solidFill>
                  <a:schemeClr val="tx1">
                    <a:lumMod val="75000"/>
                    <a:lumOff val="25000"/>
                  </a:schemeClr>
                </a:solidFill>
                <a:latin typeface="Helvetica 55 Roman" pitchFamily="34" charset="0"/>
                <a:ea typeface="ＭＳ Ｐゴシック" charset="-128"/>
                <a:cs typeface="Helvetica 55 Roman"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1"/>
          </p:nvPr>
        </p:nvSpPr>
        <p:spPr>
          <a:xfrm>
            <a:off x="8649050" y="6601336"/>
            <a:ext cx="423644" cy="250164"/>
          </a:xfrm>
        </p:spPr>
        <p:txBody>
          <a:bodyPr/>
          <a:lstStyle>
            <a:lvl1pPr>
              <a:defRPr/>
            </a:lvl1pPr>
          </a:lstStyle>
          <a:p>
            <a:fld id="{5E0FF93E-542A-49AF-B28B-D390AF3408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_w_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50055" y="847289"/>
            <a:ext cx="4379055" cy="824614"/>
          </a:xfrm>
          <a:prstGeom prst="rect">
            <a:avLst/>
          </a:prstGeom>
        </p:spPr>
        <p:txBody>
          <a:bodyPr anchor="ct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2800" b="1" baseline="0">
                <a:ln>
                  <a:noFill/>
                </a:ln>
                <a:solidFill>
                  <a:srgbClr val="00417A"/>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Content Placeholder 3"/>
          <p:cNvSpPr>
            <a:spLocks noGrp="1"/>
          </p:cNvSpPr>
          <p:nvPr>
            <p:ph sz="half" idx="11"/>
          </p:nvPr>
        </p:nvSpPr>
        <p:spPr>
          <a:xfrm>
            <a:off x="-1" y="0"/>
            <a:ext cx="4033521" cy="6857999"/>
          </a:xfrm>
        </p:spPr>
        <p:txBody>
          <a:bodyPr tIns="0"/>
          <a:lstStyle>
            <a:lvl1pPr marL="0" marR="0" indent="0" algn="l" defTabSz="914400" rtl="0" eaLnBrk="1" fontAlgn="base" latinLnBrk="0" hangingPunct="1">
              <a:lnSpc>
                <a:spcPct val="150000"/>
              </a:lnSpc>
              <a:spcBef>
                <a:spcPts val="600"/>
              </a:spcBef>
              <a:spcAft>
                <a:spcPts val="600"/>
              </a:spcAft>
              <a:buClr>
                <a:srgbClr val="0D77C6"/>
              </a:buClr>
              <a:buSzPct val="100000"/>
              <a:buFont typeface="Helvetica 55 Roman" pitchFamily="34" charset="0"/>
              <a:buNone/>
              <a:tabLst/>
              <a:defRPr sz="1800"/>
            </a:lvl1pPr>
            <a:lvl2pPr>
              <a:defRPr sz="2000"/>
            </a:lvl2pPr>
            <a:lvl3pPr>
              <a:defRPr sz="2000"/>
            </a:lvl3pPr>
            <a:lvl4pPr>
              <a:defRPr sz="1800"/>
            </a:lvl4pPr>
            <a:lvl5pPr>
              <a:defRPr sz="1800"/>
            </a:lvl5pPr>
          </a:lstStyle>
          <a:p>
            <a:pPr lvl="0"/>
            <a:endParaRPr lang="en-US" dirty="0" smtClean="0"/>
          </a:p>
        </p:txBody>
      </p:sp>
      <p:pic>
        <p:nvPicPr>
          <p:cNvPr id="7" name="Picture 6" descr="bottom_swoosh.png"/>
          <p:cNvPicPr>
            <a:picLocks noChangeAspect="1"/>
          </p:cNvPicPr>
          <p:nvPr/>
        </p:nvPicPr>
        <p:blipFill>
          <a:blip r:embed="rId3" cstate="print"/>
          <a:stretch>
            <a:fillRect/>
          </a:stretch>
        </p:blipFill>
        <p:spPr>
          <a:xfrm>
            <a:off x="0" y="6398120"/>
            <a:ext cx="9144000" cy="455414"/>
          </a:xfrm>
          <a:prstGeom prst="rect">
            <a:avLst/>
          </a:prstGeom>
        </p:spPr>
      </p:pic>
      <p:pic>
        <p:nvPicPr>
          <p:cNvPr id="9" name="Picture 8" descr="top_bar.png"/>
          <p:cNvPicPr>
            <a:picLocks noChangeAspect="1"/>
          </p:cNvPicPr>
          <p:nvPr/>
        </p:nvPicPr>
        <p:blipFill>
          <a:blip r:embed="rId4" cstate="print"/>
          <a:stretch>
            <a:fillRect/>
          </a:stretch>
        </p:blipFill>
        <p:spPr>
          <a:xfrm>
            <a:off x="0" y="0"/>
            <a:ext cx="9144000" cy="26789"/>
          </a:xfrm>
          <a:prstGeom prst="rect">
            <a:avLst/>
          </a:prstGeom>
        </p:spPr>
      </p:pic>
      <p:sp>
        <p:nvSpPr>
          <p:cNvPr id="10" name="Content Placeholder 2"/>
          <p:cNvSpPr>
            <a:spLocks noGrp="1"/>
          </p:cNvSpPr>
          <p:nvPr>
            <p:ph sz="half" idx="12"/>
          </p:nvPr>
        </p:nvSpPr>
        <p:spPr>
          <a:xfrm>
            <a:off x="4450054" y="1800735"/>
            <a:ext cx="4379055" cy="4777741"/>
          </a:xfrm>
        </p:spPr>
        <p:txBody>
          <a:bodyPr/>
          <a:lstStyle>
            <a:lvl1pPr marL="0" indent="0">
              <a:lnSpc>
                <a:spcPct val="100000"/>
              </a:lnSpc>
              <a:spcBef>
                <a:spcPts val="0"/>
              </a:spcBef>
              <a:buClr>
                <a:srgbClr val="0D77C6"/>
              </a:buClr>
              <a:buFontTx/>
              <a:buNone/>
              <a:defRPr sz="2000" b="0"/>
            </a:lvl1pPr>
            <a:lvl2pPr marL="548640" indent="-182880">
              <a:lnSpc>
                <a:spcPct val="100000"/>
              </a:lnSpc>
              <a:buClr>
                <a:srgbClr val="0D77C6"/>
              </a:buClr>
              <a:buFontTx/>
              <a:buNone/>
              <a:defRPr sz="1600"/>
            </a:lvl2pPr>
            <a:lvl3pPr>
              <a:lnSpc>
                <a:spcPct val="100000"/>
              </a:lnSpc>
              <a:buClr>
                <a:srgbClr val="0D77C6"/>
              </a:buClr>
              <a:defRPr sz="1600"/>
            </a:lvl3pPr>
            <a:lvl4pPr>
              <a:lnSpc>
                <a:spcPct val="100000"/>
              </a:lnSpc>
              <a:buClr>
                <a:srgbClr val="0D77C6"/>
              </a:buClr>
              <a:defRPr sz="1600"/>
            </a:lvl4pPr>
            <a:lvl5pPr>
              <a:lnSpc>
                <a:spcPct val="100000"/>
              </a:lnSpc>
              <a:buClr>
                <a:srgbClr val="0D77C6"/>
              </a:buClr>
              <a:defRPr sz="1600"/>
            </a:lvl5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78C1DA6B-C409-4075-8E5E-004E24D35B66}" type="slidenum">
              <a:rPr lang="en-US" smtClean="0"/>
              <a:pPr/>
              <a:t>‹#›</a:t>
            </a:fld>
            <a:endParaRPr lang="en-US" dirty="0"/>
          </a:p>
        </p:txBody>
      </p:sp>
      <p:pic>
        <p:nvPicPr>
          <p:cNvPr id="11" name="Picture 10" descr="bottom_swoosh.png"/>
          <p:cNvPicPr>
            <a:picLocks noChangeAspect="1"/>
          </p:cNvPicPr>
          <p:nvPr userDrawn="1"/>
        </p:nvPicPr>
        <p:blipFill>
          <a:blip r:embed="rId3" cstate="print"/>
          <a:stretch>
            <a:fillRect/>
          </a:stretch>
        </p:blipFill>
        <p:spPr>
          <a:xfrm>
            <a:off x="0" y="6398120"/>
            <a:ext cx="9144000" cy="455414"/>
          </a:xfrm>
          <a:prstGeom prst="rect">
            <a:avLst/>
          </a:prstGeom>
        </p:spPr>
      </p:pic>
      <p:pic>
        <p:nvPicPr>
          <p:cNvPr id="12" name="Picture 11" descr="top_bar.png"/>
          <p:cNvPicPr>
            <a:picLocks noChangeAspect="1"/>
          </p:cNvPicPr>
          <p:nvPr userDrawn="1"/>
        </p:nvPicPr>
        <p:blipFill>
          <a:blip r:embed="rId4" cstate="print"/>
          <a:stretch>
            <a:fillRect/>
          </a:stretch>
        </p:blipFill>
        <p:spPr>
          <a:xfrm>
            <a:off x="0" y="0"/>
            <a:ext cx="9144000" cy="2678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8" name="Text Placeholder 29"/>
          <p:cNvSpPr>
            <a:spLocks noGrp="1"/>
          </p:cNvSpPr>
          <p:nvPr>
            <p:ph type="body" idx="1"/>
          </p:nvPr>
        </p:nvSpPr>
        <p:spPr bwMode="auto">
          <a:xfrm>
            <a:off x="457200" y="1192425"/>
            <a:ext cx="8229600" cy="484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Title Placeholder 8"/>
          <p:cNvSpPr>
            <a:spLocks noGrp="1"/>
          </p:cNvSpPr>
          <p:nvPr>
            <p:ph type="title"/>
          </p:nvPr>
        </p:nvSpPr>
        <p:spPr bwMode="auto">
          <a:xfrm>
            <a:off x="457200" y="407949"/>
            <a:ext cx="8229600" cy="505447"/>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p>
            <a:pPr lvl="0"/>
            <a:r>
              <a:rPr lang="en-US" dirty="0" smtClean="0"/>
              <a:t>Click to edit Master title style</a:t>
            </a:r>
          </a:p>
        </p:txBody>
      </p:sp>
      <p:sp>
        <p:nvSpPr>
          <p:cNvPr id="7" name="Slide Number Placeholder 5"/>
          <p:cNvSpPr>
            <a:spLocks noGrp="1"/>
          </p:cNvSpPr>
          <p:nvPr>
            <p:ph type="sldNum" sz="quarter" idx="4"/>
          </p:nvPr>
        </p:nvSpPr>
        <p:spPr>
          <a:xfrm>
            <a:off x="8649050" y="6601336"/>
            <a:ext cx="423644" cy="250164"/>
          </a:xfrm>
          <a:prstGeom prst="rect">
            <a:avLst/>
          </a:prstGeom>
        </p:spPr>
        <p:txBody>
          <a:bodyPr vert="horz" wrap="square" lIns="91440" tIns="45720" rIns="91440" bIns="45720" numCol="1" anchor="ctr" anchorCtr="0" compatLnSpc="1">
            <a:prstTxWarp prst="textNoShape">
              <a:avLst/>
            </a:prstTxWarp>
          </a:bodyPr>
          <a:lstStyle>
            <a:lvl1pPr algn="r">
              <a:defRPr sz="800">
                <a:solidFill>
                  <a:schemeClr val="bg1">
                    <a:lumMod val="85000"/>
                  </a:schemeClr>
                </a:solidFill>
                <a:latin typeface="Arial" pitchFamily="34" charset="0"/>
              </a:defRPr>
            </a:lvl1pPr>
          </a:lstStyle>
          <a:p>
            <a:fld id="{B7F226E1-D7AC-4E7F-9DF6-265D5E462B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0"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rtl="0" eaLnBrk="1" fontAlgn="base" hangingPunct="1">
        <a:spcBef>
          <a:spcPct val="0"/>
        </a:spcBef>
        <a:spcAft>
          <a:spcPct val="0"/>
        </a:spcAft>
        <a:defRPr sz="3200" b="1" kern="1200" baseline="0">
          <a:solidFill>
            <a:srgbClr val="00417A"/>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2pPr>
      <a:lvl3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3pPr>
      <a:lvl4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4pPr>
      <a:lvl5pPr algn="l" rtl="0" eaLnBrk="1" fontAlgn="base" hangingPunct="1">
        <a:spcBef>
          <a:spcPct val="0"/>
        </a:spcBef>
        <a:spcAft>
          <a:spcPct val="0"/>
        </a:spcAft>
        <a:defRPr sz="2400">
          <a:solidFill>
            <a:schemeClr val="tx2"/>
          </a:solidFill>
          <a:latin typeface="Franklin Gothic Book" charset="0"/>
          <a:ea typeface="ＭＳ Ｐゴシック" charset="-128"/>
          <a:cs typeface="Franklin Gothic Book" charset="0"/>
        </a:defRPr>
      </a:lvl5pPr>
      <a:lvl6pPr marL="457200" algn="l" rtl="0" eaLnBrk="1" fontAlgn="base" hangingPunct="1">
        <a:spcBef>
          <a:spcPct val="0"/>
        </a:spcBef>
        <a:spcAft>
          <a:spcPct val="0"/>
        </a:spcAft>
        <a:defRPr sz="2400" b="1">
          <a:solidFill>
            <a:schemeClr val="tx2"/>
          </a:solidFill>
          <a:latin typeface="Franklin Gothic Book" charset="0"/>
          <a:ea typeface="ＭＳ Ｐゴシック" charset="-128"/>
        </a:defRPr>
      </a:lvl6pPr>
      <a:lvl7pPr marL="914400" algn="l" rtl="0" eaLnBrk="1" fontAlgn="base" hangingPunct="1">
        <a:spcBef>
          <a:spcPct val="0"/>
        </a:spcBef>
        <a:spcAft>
          <a:spcPct val="0"/>
        </a:spcAft>
        <a:defRPr sz="2400" b="1">
          <a:solidFill>
            <a:schemeClr val="tx2"/>
          </a:solidFill>
          <a:latin typeface="Franklin Gothic Book" charset="0"/>
          <a:ea typeface="ＭＳ Ｐゴシック" charset="-128"/>
        </a:defRPr>
      </a:lvl7pPr>
      <a:lvl8pPr marL="1371600" algn="l" rtl="0" eaLnBrk="1" fontAlgn="base" hangingPunct="1">
        <a:spcBef>
          <a:spcPct val="0"/>
        </a:spcBef>
        <a:spcAft>
          <a:spcPct val="0"/>
        </a:spcAft>
        <a:defRPr sz="2400" b="1">
          <a:solidFill>
            <a:schemeClr val="tx2"/>
          </a:solidFill>
          <a:latin typeface="Franklin Gothic Book" charset="0"/>
          <a:ea typeface="ＭＳ Ｐゴシック" charset="-128"/>
        </a:defRPr>
      </a:lvl8pPr>
      <a:lvl9pPr marL="1828800" algn="l" rtl="0" eaLnBrk="1" fontAlgn="base" hangingPunct="1">
        <a:spcBef>
          <a:spcPct val="0"/>
        </a:spcBef>
        <a:spcAft>
          <a:spcPct val="0"/>
        </a:spcAft>
        <a:defRPr sz="2400" b="1">
          <a:solidFill>
            <a:schemeClr val="tx2"/>
          </a:solidFill>
          <a:latin typeface="Franklin Gothic Book" charset="0"/>
          <a:ea typeface="ＭＳ Ｐゴシック" charset="-128"/>
        </a:defRPr>
      </a:lvl9pPr>
    </p:titleStyle>
    <p:bodyStyle>
      <a:lvl1pPr marL="274320" indent="-274320" algn="l" rtl="0" eaLnBrk="1" fontAlgn="base" hangingPunct="1">
        <a:spcBef>
          <a:spcPct val="20000"/>
        </a:spcBef>
        <a:spcAft>
          <a:spcPct val="0"/>
        </a:spcAft>
        <a:buClr>
          <a:srgbClr val="0D77C6"/>
        </a:buClr>
        <a:buSzPct val="115000"/>
        <a:buFont typeface="Arial" pitchFamily="34" charset="0"/>
        <a:buChar char="•"/>
        <a:defRPr sz="2000" b="1" kern="1200">
          <a:solidFill>
            <a:schemeClr val="tx1">
              <a:lumMod val="75000"/>
              <a:lumOff val="25000"/>
            </a:schemeClr>
          </a:solidFill>
          <a:latin typeface="Arial" pitchFamily="34" charset="0"/>
          <a:ea typeface="ＭＳ Ｐゴシック" charset="-128"/>
          <a:cs typeface="Arial" pitchFamily="34" charset="0"/>
        </a:defRPr>
      </a:lvl1pPr>
      <a:lvl2pPr marL="548640" indent="-276225"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2pPr>
      <a:lvl3pPr marL="822960" indent="-274320" algn="l" rtl="0" eaLnBrk="1" fontAlgn="base" hangingPunct="1">
        <a:spcBef>
          <a:spcPct val="20000"/>
        </a:spcBef>
        <a:spcAft>
          <a:spcPct val="0"/>
        </a:spcAft>
        <a:buClr>
          <a:srgbClr val="0D77C6"/>
        </a:buClr>
        <a:buSzPct val="100000"/>
        <a:buFont typeface="Arial" pitchFamily="34" charset="0"/>
        <a:buChar char="-"/>
        <a:defRPr sz="1600" kern="1200">
          <a:solidFill>
            <a:schemeClr val="tx1">
              <a:lumMod val="75000"/>
              <a:lumOff val="25000"/>
            </a:schemeClr>
          </a:solidFill>
          <a:latin typeface="Arial" pitchFamily="34" charset="0"/>
          <a:ea typeface="ＭＳ Ｐゴシック" charset="-128"/>
          <a:cs typeface="Arial" pitchFamily="34" charset="0"/>
        </a:defRPr>
      </a:lvl3pPr>
      <a:lvl4pPr marL="1097280" indent="-266700" algn="l" rtl="0" eaLnBrk="1" fontAlgn="base" hangingPunct="1">
        <a:spcBef>
          <a:spcPct val="20000"/>
        </a:spcBef>
        <a:spcAft>
          <a:spcPct val="0"/>
        </a:spcAft>
        <a:buClr>
          <a:srgbClr val="0D77C6"/>
        </a:buClr>
        <a:buSzPct val="100000"/>
        <a:buFont typeface="Arial"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4pPr>
      <a:lvl5pPr marL="1737360" indent="-266700" algn="l" rtl="0" eaLnBrk="1" fontAlgn="base" hangingPunct="1">
        <a:spcBef>
          <a:spcPct val="20000"/>
        </a:spcBef>
        <a:spcAft>
          <a:spcPct val="0"/>
        </a:spcAft>
        <a:buClr>
          <a:srgbClr val="0D77C6"/>
        </a:buClr>
        <a:buSzPct val="100000"/>
        <a:buFont typeface="Helvetica 55 Roman" pitchFamily="34" charset="0"/>
        <a:buChar char="&gt;"/>
        <a:defRPr sz="1600" kern="1200">
          <a:solidFill>
            <a:schemeClr val="tx1">
              <a:lumMod val="75000"/>
              <a:lumOff val="25000"/>
            </a:schemeClr>
          </a:solidFill>
          <a:latin typeface="Arial" pitchFamily="34" charset="0"/>
          <a:ea typeface="ＭＳ Ｐゴシック" charset="-128"/>
          <a:cs typeface="Arial" pitchFamily="34" charset="0"/>
        </a:defRPr>
      </a:lvl5pPr>
      <a:lvl6pPr marL="1737360" indent="-210312" algn="l"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smtClean="0"/>
              <a:t>Company Overview</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Security Alert Systems (SSAS)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10</a:t>
            </a:fld>
            <a:endParaRPr lang="en-US" dirty="0"/>
          </a:p>
        </p:txBody>
      </p:sp>
      <p:sp>
        <p:nvSpPr>
          <p:cNvPr id="6" name="Content Placeholder 5"/>
          <p:cNvSpPr>
            <a:spLocks noGrp="1"/>
          </p:cNvSpPr>
          <p:nvPr>
            <p:ph sz="half" idx="1"/>
          </p:nvPr>
        </p:nvSpPr>
        <p:spPr/>
        <p:txBody>
          <a:bodyPr/>
          <a:lstStyle/>
          <a:p>
            <a:r>
              <a:rPr lang="en-US" dirty="0" smtClean="0"/>
              <a:t>Pole Star provides the most effective and reliable Ship Security Alert System hardware available. With over 6,500 units installed worldwide, Pole Star's SOLAS XI/2-6 compliant DSAS unit has been proven in service on numerous occasions.</a:t>
            </a:r>
          </a:p>
          <a:p>
            <a:endParaRPr lang="en-US" dirty="0"/>
          </a:p>
        </p:txBody>
      </p:sp>
      <p:sp>
        <p:nvSpPr>
          <p:cNvPr id="12" name="Content Placeholder 11"/>
          <p:cNvSpPr>
            <a:spLocks noGrp="1"/>
          </p:cNvSpPr>
          <p:nvPr>
            <p:ph sz="half" idx="12"/>
          </p:nvPr>
        </p:nvSpPr>
        <p:spPr>
          <a:xfrm>
            <a:off x="5135373" y="3515582"/>
            <a:ext cx="3921137" cy="2916992"/>
          </a:xfrm>
        </p:spPr>
        <p:txBody>
          <a:bodyPr/>
          <a:lstStyle/>
          <a:p>
            <a:pPr>
              <a:buClr>
                <a:srgbClr val="0D77C6"/>
              </a:buClr>
            </a:pPr>
            <a:r>
              <a:rPr lang="en-US" dirty="0" smtClean="0"/>
              <a:t>Use email/SMS/fax for out-of-office</a:t>
            </a:r>
          </a:p>
          <a:p>
            <a:pPr>
              <a:lnSpc>
                <a:spcPct val="100000"/>
              </a:lnSpc>
              <a:spcBef>
                <a:spcPts val="0"/>
              </a:spcBef>
              <a:buClr>
                <a:srgbClr val="0D77C6"/>
              </a:buClr>
              <a:buNone/>
            </a:pPr>
            <a:r>
              <a:rPr lang="en-US" dirty="0" smtClean="0"/>
              <a:t>    notifications</a:t>
            </a:r>
          </a:p>
          <a:p>
            <a:pPr>
              <a:buClr>
                <a:srgbClr val="0D77C6"/>
              </a:buClr>
            </a:pPr>
            <a:r>
              <a:rPr lang="en-US" dirty="0" smtClean="0"/>
              <a:t>Integrate other major manufacturers’</a:t>
            </a:r>
          </a:p>
          <a:p>
            <a:pPr>
              <a:lnSpc>
                <a:spcPct val="100000"/>
              </a:lnSpc>
              <a:spcBef>
                <a:spcPts val="0"/>
              </a:spcBef>
              <a:buClr>
                <a:srgbClr val="0D77C6"/>
              </a:buClr>
              <a:buNone/>
            </a:pPr>
            <a:r>
              <a:rPr lang="en-US" dirty="0" smtClean="0"/>
              <a:t>    SSAS hardware in order to manage fleet</a:t>
            </a:r>
          </a:p>
          <a:p>
            <a:pPr>
              <a:lnSpc>
                <a:spcPct val="100000"/>
              </a:lnSpc>
              <a:buClr>
                <a:srgbClr val="0D77C6"/>
              </a:buClr>
              <a:buNone/>
            </a:pPr>
            <a:r>
              <a:rPr lang="en-US" dirty="0" smtClean="0"/>
              <a:t>    security on one system</a:t>
            </a:r>
          </a:p>
        </p:txBody>
      </p:sp>
      <p:sp>
        <p:nvSpPr>
          <p:cNvPr id="8" name="Content Placeholder 7"/>
          <p:cNvSpPr>
            <a:spLocks noGrp="1"/>
          </p:cNvSpPr>
          <p:nvPr>
            <p:ph sz="half" idx="13"/>
          </p:nvPr>
        </p:nvSpPr>
        <p:spPr>
          <a:xfrm>
            <a:off x="297807" y="3515582"/>
            <a:ext cx="4797105" cy="2916992"/>
          </a:xfrm>
        </p:spPr>
        <p:txBody>
          <a:bodyPr/>
          <a:lstStyle/>
          <a:p>
            <a:pPr>
              <a:spcBef>
                <a:spcPts val="0"/>
              </a:spcBef>
            </a:pPr>
            <a:r>
              <a:rPr lang="en-US" dirty="0" smtClean="0"/>
              <a:t>Manage fleet security using a proven and reliable Ship      </a:t>
            </a:r>
          </a:p>
          <a:p>
            <a:pPr>
              <a:lnSpc>
                <a:spcPct val="100000"/>
              </a:lnSpc>
              <a:spcBef>
                <a:spcPts val="0"/>
              </a:spcBef>
              <a:buNone/>
            </a:pPr>
            <a:r>
              <a:rPr lang="en-US" dirty="0" smtClean="0"/>
              <a:t>    Security Alert System</a:t>
            </a:r>
          </a:p>
          <a:p>
            <a:r>
              <a:rPr lang="en-US" dirty="0" smtClean="0"/>
              <a:t>Secure logins to limit access to only authorised parties</a:t>
            </a:r>
          </a:p>
          <a:p>
            <a:r>
              <a:rPr lang="en-US" dirty="0" smtClean="0"/>
              <a:t>Control distribution of data to designated recipients</a:t>
            </a:r>
          </a:p>
          <a:p>
            <a:r>
              <a:rPr lang="en-US" dirty="0" smtClean="0"/>
              <a:t>Access the system via mobile phone for alerts, polling</a:t>
            </a:r>
          </a:p>
          <a:p>
            <a:pPr>
              <a:lnSpc>
                <a:spcPct val="100000"/>
              </a:lnSpc>
              <a:spcBef>
                <a:spcPts val="0"/>
              </a:spcBef>
              <a:buNone/>
            </a:pPr>
            <a:r>
              <a:rPr lang="en-US" dirty="0" smtClean="0"/>
              <a:t>    and vessel positions</a:t>
            </a:r>
          </a:p>
          <a:p>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5359530" y="1245301"/>
            <a:ext cx="3150712" cy="2089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Security Reporting System (SSRS) </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11</a:t>
            </a:fld>
            <a:endParaRPr lang="en-US" dirty="0"/>
          </a:p>
        </p:txBody>
      </p:sp>
      <p:sp>
        <p:nvSpPr>
          <p:cNvPr id="15" name="Content Placeholder 5"/>
          <p:cNvSpPr>
            <a:spLocks noGrp="1"/>
          </p:cNvSpPr>
          <p:nvPr>
            <p:ph sz="half" idx="1"/>
          </p:nvPr>
        </p:nvSpPr>
        <p:spPr>
          <a:xfrm>
            <a:off x="3317736" y="3439115"/>
            <a:ext cx="5510676" cy="2531050"/>
          </a:xfrm>
        </p:spPr>
        <p:txBody>
          <a:bodyPr/>
          <a:lstStyle/>
          <a:p>
            <a:pPr marL="0" indent="0">
              <a:buNone/>
            </a:pPr>
            <a:r>
              <a:rPr lang="en-US" sz="1800" b="0" dirty="0" smtClean="0"/>
              <a:t>In response, Pole Star launched the Ship Security Reporting System (SSRS). An innovative counter-piracy service that enhances the effectiveness of existing Ship Security Alert Systems by providing a link from a ship sending an alert direct to MSCHOA, UKMTO, and NATO and associated participating naval forces responsible for maritime security in the Gulf of Aden and off the Somali coast.</a:t>
            </a:r>
          </a:p>
          <a:p>
            <a:pPr marL="0" indent="0">
              <a:buNone/>
            </a:pPr>
            <a:endParaRPr lang="en-US" sz="1800" b="0" dirty="0" smtClean="0"/>
          </a:p>
          <a:p>
            <a:pPr marL="0" indent="0">
              <a:buNone/>
            </a:pPr>
            <a:endParaRPr lang="en-US" sz="1800" b="0" dirty="0"/>
          </a:p>
        </p:txBody>
      </p:sp>
      <p:sp>
        <p:nvSpPr>
          <p:cNvPr id="6" name="Content Placeholder 5"/>
          <p:cNvSpPr>
            <a:spLocks noGrp="1"/>
          </p:cNvSpPr>
          <p:nvPr>
            <p:ph sz="half" idx="4294967295"/>
          </p:nvPr>
        </p:nvSpPr>
        <p:spPr>
          <a:xfrm>
            <a:off x="428876" y="1192213"/>
            <a:ext cx="4637088" cy="2106612"/>
          </a:xfrm>
        </p:spPr>
        <p:txBody>
          <a:bodyPr/>
          <a:lstStyle/>
          <a:p>
            <a:pPr marL="0" indent="0">
              <a:buNone/>
            </a:pPr>
            <a:r>
              <a:rPr lang="en-US" sz="1800" b="0" dirty="0" smtClean="0"/>
              <a:t>In 2009 Pole Star was requested by a number of flags and ship operators to develop a counter-piracy product that could assist deployed naval forces by providing realtime information on pirate attacks.</a:t>
            </a:r>
          </a:p>
          <a:p>
            <a:pPr marL="0" indent="0">
              <a:buNone/>
            </a:pPr>
            <a:endParaRPr lang="en-US" sz="1800" b="0" dirty="0" smtClean="0"/>
          </a:p>
          <a:p>
            <a:pPr marL="0" indent="0">
              <a:buNone/>
            </a:pPr>
            <a:endParaRPr lang="en-US" sz="1800" b="0" dirty="0"/>
          </a:p>
        </p:txBody>
      </p:sp>
      <p:pic>
        <p:nvPicPr>
          <p:cNvPr id="13" name="Picture 3"/>
          <p:cNvPicPr>
            <a:picLocks noChangeAspect="1" noChangeArrowheads="1"/>
          </p:cNvPicPr>
          <p:nvPr/>
        </p:nvPicPr>
        <p:blipFill>
          <a:blip r:embed="rId3" cstate="print"/>
          <a:srcRect/>
          <a:stretch>
            <a:fillRect/>
          </a:stretch>
        </p:blipFill>
        <p:spPr bwMode="auto">
          <a:xfrm>
            <a:off x="602439" y="3278679"/>
            <a:ext cx="2587147" cy="2587147"/>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196669" y="1164020"/>
            <a:ext cx="3412018" cy="1967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LRIT Conformance Testing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12</a:t>
            </a:fld>
            <a:endParaRPr lang="en-US" dirty="0"/>
          </a:p>
        </p:txBody>
      </p:sp>
      <p:sp>
        <p:nvSpPr>
          <p:cNvPr id="9" name="Content Placeholder 8"/>
          <p:cNvSpPr>
            <a:spLocks noGrp="1"/>
          </p:cNvSpPr>
          <p:nvPr>
            <p:ph sz="half" idx="1"/>
          </p:nvPr>
        </p:nvSpPr>
        <p:spPr>
          <a:xfrm>
            <a:off x="457200" y="1192424"/>
            <a:ext cx="5053476" cy="4777741"/>
          </a:xfrm>
        </p:spPr>
        <p:txBody>
          <a:bodyPr/>
          <a:lstStyle/>
          <a:p>
            <a:pPr marL="0">
              <a:buNone/>
            </a:pPr>
            <a:r>
              <a:rPr lang="en-US" sz="1600" b="0" dirty="0" smtClean="0"/>
              <a:t>Pole Star is an Authorised Testing ASP for over 90 flags and provides a secure web-based system where the ship operator is able initiate a test and review its progress at any time.</a:t>
            </a:r>
          </a:p>
          <a:p>
            <a:pPr marL="0">
              <a:buNone/>
            </a:pPr>
            <a:r>
              <a:rPr lang="en-US" sz="1600" b="0" dirty="0" smtClean="0"/>
              <a:t>  </a:t>
            </a:r>
          </a:p>
          <a:p>
            <a:pPr marL="0">
              <a:buNone/>
            </a:pPr>
            <a:r>
              <a:rPr lang="en-US" sz="1600" b="0" dirty="0" smtClean="0">
                <a:solidFill>
                  <a:srgbClr val="00417A"/>
                </a:solidFill>
              </a:rPr>
              <a:t>To date, Pole Star has completed more than 40,000 LRIT tests on behalf of global ship operators.</a:t>
            </a:r>
          </a:p>
          <a:p>
            <a:pPr marL="0">
              <a:lnSpc>
                <a:spcPct val="150000"/>
              </a:lnSpc>
              <a:spcBef>
                <a:spcPts val="600"/>
              </a:spcBef>
              <a:buNone/>
            </a:pPr>
            <a:r>
              <a:rPr lang="en-US" sz="1600" b="0" dirty="0" smtClean="0"/>
              <a:t>……………………………………………………………</a:t>
            </a:r>
          </a:p>
          <a:p>
            <a:pPr marL="0">
              <a:spcBef>
                <a:spcPts val="0"/>
              </a:spcBef>
              <a:buNone/>
            </a:pPr>
            <a:endParaRPr lang="en-US" sz="1600" b="0" dirty="0" smtClean="0"/>
          </a:p>
          <a:p>
            <a:pPr marL="0">
              <a:buNone/>
            </a:pPr>
            <a:r>
              <a:rPr lang="en-US" sz="1600" b="0" dirty="0" smtClean="0"/>
              <a:t>LRIT Conformance Test Reports (Certificates) are the only proof of LRIT compliance. The document, which is issued on completion of a successful test, is a mandatory requirement for radio surveys and inspection and must be kept onboard the vessel.</a:t>
            </a:r>
          </a:p>
          <a:p>
            <a:pPr marL="0">
              <a:buNone/>
            </a:pPr>
            <a:endParaRPr lang="en-US" sz="1600" b="0" dirty="0" smtClean="0"/>
          </a:p>
          <a:p>
            <a:pPr marL="0">
              <a:buNone/>
            </a:pPr>
            <a:r>
              <a:rPr lang="en-US" sz="1600" b="0" dirty="0" smtClean="0">
                <a:solidFill>
                  <a:srgbClr val="00417A"/>
                </a:solidFill>
              </a:rPr>
              <a:t>To date, Pole Star has issued nearly 25,000 Certificates on behalf of over 90 flags. </a:t>
            </a:r>
          </a:p>
          <a:p>
            <a:pPr marL="0">
              <a:buNone/>
            </a:pPr>
            <a:endParaRPr lang="en-US" sz="1600" b="0" dirty="0"/>
          </a:p>
        </p:txBody>
      </p:sp>
      <p:pic>
        <p:nvPicPr>
          <p:cNvPr id="10" name="Picture 2"/>
          <p:cNvPicPr>
            <a:picLocks noChangeAspect="1" noChangeArrowheads="1"/>
          </p:cNvPicPr>
          <p:nvPr/>
        </p:nvPicPr>
        <p:blipFill>
          <a:blip r:embed="rId3" cstate="print"/>
          <a:srcRect/>
          <a:stretch>
            <a:fillRect/>
          </a:stretch>
        </p:blipFill>
        <p:spPr bwMode="auto">
          <a:xfrm>
            <a:off x="5781758" y="1286192"/>
            <a:ext cx="2867291" cy="4480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Commercial Customers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13</a:t>
            </a:fld>
            <a:endParaRPr lang="en-US" dirty="0"/>
          </a:p>
        </p:txBody>
      </p:sp>
      <p:sp>
        <p:nvSpPr>
          <p:cNvPr id="6" name="Content Placeholder 5"/>
          <p:cNvSpPr>
            <a:spLocks noGrp="1"/>
          </p:cNvSpPr>
          <p:nvPr>
            <p:ph sz="half" idx="1"/>
          </p:nvPr>
        </p:nvSpPr>
        <p:spPr>
          <a:xfrm>
            <a:off x="457200" y="1192424"/>
            <a:ext cx="3279220" cy="4777741"/>
          </a:xfrm>
        </p:spPr>
        <p:txBody>
          <a:bodyPr/>
          <a:lstStyle/>
          <a:p>
            <a:pPr marL="0" indent="0">
              <a:spcBef>
                <a:spcPts val="0"/>
              </a:spcBef>
              <a:buNone/>
            </a:pPr>
            <a:r>
              <a:rPr lang="en-US" b="0" dirty="0" smtClean="0"/>
              <a:t>Pole Star serves over 1,250 commercial customers representing a wide range of companies from sectors such as:</a:t>
            </a:r>
          </a:p>
          <a:p>
            <a:endParaRPr lang="en-US" dirty="0" smtClean="0"/>
          </a:p>
          <a:p>
            <a:pPr marL="0">
              <a:buSzPct val="120000"/>
              <a:buFont typeface="Arial" pitchFamily="34" charset="0"/>
              <a:buChar char="•"/>
            </a:pPr>
            <a:r>
              <a:rPr lang="en-US" dirty="0" smtClean="0"/>
              <a:t>Oil &amp; gas</a:t>
            </a:r>
          </a:p>
          <a:p>
            <a:pPr marL="0">
              <a:buSzPct val="120000"/>
              <a:buFont typeface="Arial" pitchFamily="34" charset="0"/>
              <a:buChar char="•"/>
            </a:pPr>
            <a:r>
              <a:rPr lang="en-US" dirty="0" smtClean="0"/>
              <a:t>Logistics &amp; freight</a:t>
            </a:r>
          </a:p>
          <a:p>
            <a:pPr marL="0">
              <a:buSzPct val="120000"/>
              <a:buFont typeface="Arial" pitchFamily="34" charset="0"/>
              <a:buChar char="•"/>
            </a:pPr>
            <a:r>
              <a:rPr lang="en-US" dirty="0" smtClean="0"/>
              <a:t>Container lines</a:t>
            </a:r>
          </a:p>
          <a:p>
            <a:pPr marL="0">
              <a:buSzPct val="120000"/>
              <a:buFont typeface="Arial" pitchFamily="34" charset="0"/>
              <a:buChar char="•"/>
            </a:pPr>
            <a:r>
              <a:rPr lang="en-US" dirty="0" smtClean="0"/>
              <a:t>Cruise lines</a:t>
            </a:r>
          </a:p>
          <a:p>
            <a:endParaRPr lang="en-US" dirty="0"/>
          </a:p>
        </p:txBody>
      </p:sp>
      <p:pic>
        <p:nvPicPr>
          <p:cNvPr id="7" name="Picture 6" descr="customer_logos.png"/>
          <p:cNvPicPr>
            <a:picLocks noChangeAspect="1"/>
          </p:cNvPicPr>
          <p:nvPr/>
        </p:nvPicPr>
        <p:blipFill>
          <a:blip r:embed="rId3" cstate="print"/>
          <a:stretch>
            <a:fillRect/>
          </a:stretch>
        </p:blipFill>
        <p:spPr>
          <a:xfrm>
            <a:off x="3736420" y="1111504"/>
            <a:ext cx="4881398" cy="49583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Government</a:t>
            </a:r>
            <a:endParaRPr lang="en-US" sz="2800" dirty="0"/>
          </a:p>
        </p:txBody>
      </p:sp>
      <p:sp>
        <p:nvSpPr>
          <p:cNvPr id="6" name="Content Placeholder 5"/>
          <p:cNvSpPr>
            <a:spLocks noGrp="1"/>
          </p:cNvSpPr>
          <p:nvPr>
            <p:ph sz="half" idx="12"/>
          </p:nvPr>
        </p:nvSpPr>
        <p:spPr>
          <a:xfrm>
            <a:off x="4446349" y="1800735"/>
            <a:ext cx="4626345" cy="4777741"/>
          </a:xfrm>
        </p:spPr>
        <p:txBody>
          <a:bodyPr/>
          <a:lstStyle/>
          <a:p>
            <a:r>
              <a:rPr lang="en-US" sz="1750" dirty="0" smtClean="0"/>
              <a:t>Long-Range Identification &amp; Tracking </a:t>
            </a:r>
          </a:p>
          <a:p>
            <a:r>
              <a:rPr lang="en-US" sz="1800" dirty="0" smtClean="0"/>
              <a:t>Data Centre/ASP Services</a:t>
            </a:r>
          </a:p>
          <a:p>
            <a:pPr marL="274320"/>
            <a:r>
              <a:rPr lang="en-US" sz="1800" dirty="0" smtClean="0"/>
              <a:t>Case Study: Panama Maritime Authority</a:t>
            </a:r>
          </a:p>
          <a:p>
            <a:r>
              <a:rPr lang="en-US" sz="1800" dirty="0" smtClean="0"/>
              <a:t>Government Customers</a:t>
            </a:r>
          </a:p>
          <a:p>
            <a:r>
              <a:rPr lang="en-US" sz="1800" dirty="0" smtClean="0"/>
              <a:t>Maritime Domain Awareness</a:t>
            </a:r>
            <a:endParaRPr lang="en-US" sz="1800" dirty="0"/>
          </a:p>
        </p:txBody>
      </p:sp>
      <p:sp>
        <p:nvSpPr>
          <p:cNvPr id="3" name="Slide Number Placeholder 2"/>
          <p:cNvSpPr>
            <a:spLocks noGrp="1"/>
          </p:cNvSpPr>
          <p:nvPr>
            <p:ph type="sldNum" sz="quarter" idx="10"/>
          </p:nvPr>
        </p:nvSpPr>
        <p:spPr/>
        <p:txBody>
          <a:bodyPr/>
          <a:lstStyle/>
          <a:p>
            <a:fld id="{DD8AAC07-CDBB-4200-9DD7-2D887DDF820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Long-Range Identification &amp; Tracking</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15</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b="0" dirty="0" smtClean="0"/>
              <a:t>Pole Star offers a comprehensive end-to-end LRIT service that consists of the most cost-effective and expandable data centre solution available. </a:t>
            </a:r>
          </a:p>
          <a:p>
            <a:pPr marL="0" indent="0">
              <a:spcBef>
                <a:spcPts val="0"/>
              </a:spcBef>
              <a:buNone/>
            </a:pPr>
            <a:endParaRPr lang="en-US" b="0" dirty="0" smtClean="0"/>
          </a:p>
          <a:p>
            <a:pPr marL="0" indent="0">
              <a:spcBef>
                <a:spcPts val="0"/>
              </a:spcBef>
              <a:buNone/>
            </a:pPr>
            <a:r>
              <a:rPr lang="en-US" b="0" dirty="0" smtClean="0"/>
              <a:t>The company operates data centres on behalf of over 40 flag administrations, monitoring more than 16,000 ships, including those of Panama, Singapore, Liberia, and the Marshall Islands – the largest fleets in the International Maritime Organization’s LRIT network.</a:t>
            </a:r>
          </a:p>
          <a:p>
            <a:pPr>
              <a:buNone/>
            </a:pPr>
            <a:endParaRPr lang="en-US" dirty="0" smtClean="0"/>
          </a:p>
        </p:txBody>
      </p:sp>
      <p:sp>
        <p:nvSpPr>
          <p:cNvPr id="8" name="Content Placeholder 5"/>
          <p:cNvSpPr txBox="1">
            <a:spLocks/>
          </p:cNvSpPr>
          <p:nvPr/>
        </p:nvSpPr>
        <p:spPr bwMode="auto">
          <a:xfrm>
            <a:off x="473384" y="3997465"/>
            <a:ext cx="8229601" cy="2076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spcBef>
                <a:spcPct val="20000"/>
              </a:spcBef>
              <a:buClr>
                <a:srgbClr val="00417A"/>
              </a:buClr>
              <a:buSzPct val="120000"/>
            </a:pPr>
            <a:r>
              <a:rPr lang="en-US" sz="1400" dirty="0" smtClean="0">
                <a:solidFill>
                  <a:schemeClr val="tx1">
                    <a:lumMod val="75000"/>
                    <a:lumOff val="25000"/>
                  </a:schemeClr>
                </a:solidFill>
                <a:latin typeface="Arial" pitchFamily="34" charset="0"/>
                <a:cs typeface="Arial" pitchFamily="34" charset="0"/>
              </a:rPr>
              <a:t>The LRIT regulations apply to the following ship types</a:t>
            </a:r>
          </a:p>
          <a:p>
            <a:pPr lvl="0" indent="-274320" defTabSz="914400">
              <a:spcBef>
                <a:spcPct val="20000"/>
              </a:spcBef>
              <a:buClr>
                <a:srgbClr val="00417A"/>
              </a:buClr>
              <a:buSzPct val="120000"/>
            </a:pPr>
            <a:r>
              <a:rPr lang="en-US" sz="1400" dirty="0" smtClean="0">
                <a:solidFill>
                  <a:schemeClr val="tx1">
                    <a:lumMod val="75000"/>
                    <a:lumOff val="25000"/>
                  </a:schemeClr>
                </a:solidFill>
                <a:latin typeface="Arial" pitchFamily="34" charset="0"/>
                <a:cs typeface="Arial" pitchFamily="34" charset="0"/>
              </a:rPr>
              <a:t>engaged on international voyages:</a:t>
            </a:r>
          </a:p>
          <a:p>
            <a:pPr lvl="0" indent="-274320" defTabSz="914400">
              <a:spcBef>
                <a:spcPct val="20000"/>
              </a:spcBef>
              <a:buClr>
                <a:srgbClr val="00417A"/>
              </a:buClr>
              <a:buSzPct val="120000"/>
              <a:buFont typeface="Arial" pitchFamily="34" charset="0"/>
              <a:buChar char="•"/>
            </a:pPr>
            <a:endParaRPr lang="en-US" sz="1400" dirty="0" smtClean="0">
              <a:solidFill>
                <a:schemeClr val="tx1">
                  <a:lumMod val="75000"/>
                  <a:lumOff val="25000"/>
                </a:schemeClr>
              </a:solidFill>
              <a:latin typeface="Arial" pitchFamily="34" charset="0"/>
              <a:cs typeface="Arial" pitchFamily="34" charset="0"/>
            </a:endParaRP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All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passenger ships, including high speed craft</a:t>
            </a:r>
          </a:p>
          <a:p>
            <a:pPr marL="0" marR="0" lvl="0" indent="-274320" algn="l" defTabSz="914400" rtl="0" eaLnBrk="1" fontAlgn="base" latinLnBrk="0" hangingPunct="1">
              <a:lnSpc>
                <a:spcPct val="150000"/>
              </a:lnSpc>
              <a:spcBef>
                <a:spcPct val="20000"/>
              </a:spcBef>
              <a:spcAft>
                <a:spcPct val="0"/>
              </a:spcAft>
              <a:buClr>
                <a:srgbClr val="0D77C6"/>
              </a:buClr>
              <a:buSzPct val="100000"/>
              <a:buFont typeface="Arial" pitchFamily="34" charset="0"/>
              <a:buChar char="•"/>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Cargo ships, including high speed craft of 300</a:t>
            </a:r>
          </a:p>
          <a:p>
            <a:pPr marL="0" marR="0" lvl="0" indent="-274320" algn="l" defTabSz="914400" rtl="0" eaLnBrk="1" fontAlgn="base" latinLnBrk="0" hangingPunct="1">
              <a:spcBef>
                <a:spcPts val="0"/>
              </a:spcBef>
              <a:spcAft>
                <a:spcPct val="0"/>
              </a:spcAft>
              <a:buClr>
                <a:srgbClr val="0D77C6"/>
              </a:buClr>
              <a:buSzPct val="100000"/>
              <a:tabLst/>
              <a:defRPr/>
            </a:pPr>
            <a:r>
              <a:rPr lang="en-US" sz="1400" dirty="0" smtClean="0">
                <a:solidFill>
                  <a:schemeClr val="tx1">
                    <a:lumMod val="75000"/>
                    <a:lumOff val="25000"/>
                  </a:schemeClr>
                </a:solidFill>
                <a:latin typeface="Arial" pitchFamily="34" charset="0"/>
                <a:cs typeface="Arial" pitchFamily="34" charset="0"/>
              </a:rPr>
              <a:t>      </a:t>
            </a: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gross tonnes and above</a:t>
            </a:r>
          </a:p>
          <a:p>
            <a:pPr marL="0" marR="0" lvl="0" indent="-274320" algn="l" defTabSz="914400" rtl="0" eaLnBrk="1" fontAlgn="base" latinLnBrk="0" hangingPunct="1">
              <a:lnSpc>
                <a:spcPct val="150000"/>
              </a:lnSpc>
              <a:spcBef>
                <a:spcPct val="20000"/>
              </a:spcBef>
              <a:spcAft>
                <a:spcPct val="0"/>
              </a:spcAft>
              <a:buClr>
                <a:srgbClr val="0D77C6"/>
              </a:buClr>
              <a:buSzPct val="100000"/>
              <a:buFont typeface="Arial" pitchFamily="34" charset="0"/>
              <a:buChar char="•"/>
              <a:tabLst/>
              <a:defRPr/>
            </a:pPr>
            <a:r>
              <a:rPr kumimoji="0" lang="en-US" sz="140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ＭＳ Ｐゴシック" charset="-128"/>
                <a:cs typeface="Arial" pitchFamily="34" charset="0"/>
              </a:rPr>
              <a:t>Mobile offshore drilling units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7" name="Picture 6" descr="LRIT.jpg"/>
          <p:cNvPicPr>
            <a:picLocks noChangeAspect="1"/>
          </p:cNvPicPr>
          <p:nvPr/>
        </p:nvPicPr>
        <p:blipFill>
          <a:blip r:embed="rId3" cstate="print"/>
          <a:stretch>
            <a:fillRect/>
          </a:stretch>
        </p:blipFill>
        <p:spPr>
          <a:xfrm>
            <a:off x="5293823" y="4066610"/>
            <a:ext cx="3238100" cy="200762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Centre/ASP Services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16</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b="0" dirty="0" smtClean="0"/>
              <a:t>Pole Star has provided ship tracking services to governments and the industry for more than 10 years. The company was the first to establish a demonstration National Data Centre during the LRIT prototype stage.</a:t>
            </a:r>
          </a:p>
          <a:p>
            <a:pPr marL="0" indent="0">
              <a:spcBef>
                <a:spcPts val="0"/>
              </a:spcBef>
              <a:buNone/>
            </a:pPr>
            <a:endParaRPr lang="en-US" b="0" dirty="0" smtClean="0"/>
          </a:p>
          <a:p>
            <a:pPr marL="0" indent="0">
              <a:spcBef>
                <a:spcPts val="0"/>
              </a:spcBef>
              <a:buNone/>
            </a:pPr>
            <a:r>
              <a:rPr lang="en-US" b="0" dirty="0" smtClean="0"/>
              <a:t>Flags appointing Pole Star as their data centre provider will be supported by a professional and committed ASP dedicated to the provision of the most sophisticated and technically advanced schedule of LRIT services.</a:t>
            </a:r>
          </a:p>
          <a:p>
            <a:pPr>
              <a:buNone/>
            </a:pPr>
            <a:endParaRPr lang="en-US" dirty="0" smtClean="0"/>
          </a:p>
        </p:txBody>
      </p:sp>
      <p:sp>
        <p:nvSpPr>
          <p:cNvPr id="8" name="Content Placeholder 5"/>
          <p:cNvSpPr txBox="1">
            <a:spLocks/>
          </p:cNvSpPr>
          <p:nvPr/>
        </p:nvSpPr>
        <p:spPr bwMode="auto">
          <a:xfrm>
            <a:off x="473385" y="3932729"/>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Data centre provider and manager for 45 flags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Authorised Service Provider for over 90 flags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More than 16,000 ships monitored</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Sophisticated web-user interface with advanced </a:t>
            </a:r>
          </a:p>
          <a:p>
            <a:pPr lvl="0" indent="-274320" defTabSz="914400">
              <a:spcBef>
                <a:spcPct val="2000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LRIT and fleet management functions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24/7 multilingual support</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7" name="Picture 6" descr="MAT.png"/>
          <p:cNvPicPr>
            <a:picLocks noChangeAspect="1"/>
          </p:cNvPicPr>
          <p:nvPr/>
        </p:nvPicPr>
        <p:blipFill>
          <a:blip r:embed="rId3" cstate="print"/>
          <a:stretch>
            <a:fillRect/>
          </a:stretch>
        </p:blipFill>
        <p:spPr>
          <a:xfrm>
            <a:off x="5293823" y="4058064"/>
            <a:ext cx="3200406" cy="19842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Case Study: Panama Maritime Authority LRIT</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17</a:t>
            </a:fld>
            <a:endParaRPr lang="en-US" dirty="0"/>
          </a:p>
        </p:txBody>
      </p:sp>
      <p:sp>
        <p:nvSpPr>
          <p:cNvPr id="6" name="Content Placeholder 5"/>
          <p:cNvSpPr>
            <a:spLocks noGrp="1"/>
          </p:cNvSpPr>
          <p:nvPr>
            <p:ph sz="half" idx="1"/>
          </p:nvPr>
        </p:nvSpPr>
        <p:spPr/>
        <p:txBody>
          <a:bodyPr/>
          <a:lstStyle/>
          <a:p>
            <a:pPr marL="0" indent="0">
              <a:spcBef>
                <a:spcPts val="0"/>
              </a:spcBef>
              <a:buNone/>
            </a:pPr>
            <a:r>
              <a:rPr lang="en-US" b="0" dirty="0" smtClean="0"/>
              <a:t>Pole Star operates the data centre for Panama, the largest National Data Centre within the International Maritime Organization’s Long-Range Identification and Tracking system.</a:t>
            </a:r>
          </a:p>
          <a:p>
            <a:pPr marL="0" indent="0">
              <a:spcBef>
                <a:spcPts val="0"/>
              </a:spcBef>
              <a:buNone/>
            </a:pPr>
            <a:endParaRPr lang="en-US" b="0" dirty="0" smtClean="0"/>
          </a:p>
          <a:p>
            <a:pPr marL="0" indent="0">
              <a:spcBef>
                <a:spcPts val="0"/>
              </a:spcBef>
              <a:buNone/>
            </a:pPr>
            <a:r>
              <a:rPr lang="en-US" b="0" dirty="0" smtClean="0"/>
              <a:t>The world’s largest merchant marine fleet is managed by the Panama Maritime Authority (AMP). This includes over 8,000 ships in excess of 200 million Gross Registered Tons (GRT).</a:t>
            </a:r>
          </a:p>
          <a:p>
            <a:pPr>
              <a:buNone/>
            </a:pPr>
            <a:endParaRPr lang="en-US" dirty="0" smtClean="0"/>
          </a:p>
        </p:txBody>
      </p:sp>
      <p:sp>
        <p:nvSpPr>
          <p:cNvPr id="8" name="Content Placeholder 5"/>
          <p:cNvSpPr txBox="1">
            <a:spLocks/>
          </p:cNvSpPr>
          <p:nvPr/>
        </p:nvSpPr>
        <p:spPr bwMode="auto">
          <a:xfrm>
            <a:off x="473385" y="3811349"/>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10,000,000+ LRIT positions received</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7,200+ successful Panamanian conformance tests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6,000+ positions/day forwarded to other date</a:t>
            </a:r>
          </a:p>
          <a:p>
            <a:pPr indent="-274320" defTabSz="914400">
              <a:spcBef>
                <a:spcPts val="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centres via the International Data Exchange (IDE)</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Manned by duty officers 24/7/365  </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Realtime counter-piracy coordination (with NATO</a:t>
            </a:r>
          </a:p>
          <a:p>
            <a:pPr lvl="0" indent="-274320" defTabSz="914400">
              <a:spcBef>
                <a:spcPts val="0"/>
              </a:spcBef>
              <a:buClr>
                <a:srgbClr val="0D77C6"/>
              </a:buClr>
              <a:buSzPct val="100000"/>
            </a:pPr>
            <a:r>
              <a:rPr lang="en-US" sz="1400" dirty="0" smtClean="0">
                <a:solidFill>
                  <a:schemeClr val="tx1">
                    <a:lumMod val="75000"/>
                    <a:lumOff val="25000"/>
                  </a:schemeClr>
                </a:solidFill>
                <a:latin typeface="Arial" pitchFamily="34" charset="0"/>
                <a:cs typeface="Arial" pitchFamily="34" charset="0"/>
              </a:rPr>
              <a:t>      and EU taskforces)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9" name="Picture 8" descr="MAT.png"/>
          <p:cNvPicPr>
            <a:picLocks noChangeAspect="1"/>
          </p:cNvPicPr>
          <p:nvPr/>
        </p:nvPicPr>
        <p:blipFill>
          <a:blip r:embed="rId3" cstate="print"/>
          <a:stretch>
            <a:fillRect/>
          </a:stretch>
        </p:blipFill>
        <p:spPr>
          <a:xfrm>
            <a:off x="5293823" y="3936684"/>
            <a:ext cx="3200406" cy="19842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Government Customers</a:t>
            </a:r>
          </a:p>
        </p:txBody>
      </p:sp>
      <p:sp>
        <p:nvSpPr>
          <p:cNvPr id="3" name="Slide Number Placeholder 2"/>
          <p:cNvSpPr>
            <a:spLocks noGrp="1"/>
          </p:cNvSpPr>
          <p:nvPr>
            <p:ph type="sldNum" sz="quarter" idx="10"/>
          </p:nvPr>
        </p:nvSpPr>
        <p:spPr/>
        <p:txBody>
          <a:bodyPr/>
          <a:lstStyle/>
          <a:p>
            <a:fld id="{B7F226E1-D7AC-4E7F-9DF6-265D5E462BDC}" type="slidenum">
              <a:rPr lang="en-US" smtClean="0"/>
              <a:pPr/>
              <a:t>18</a:t>
            </a:fld>
            <a:endParaRPr lang="en-US" dirty="0"/>
          </a:p>
        </p:txBody>
      </p:sp>
      <p:sp>
        <p:nvSpPr>
          <p:cNvPr id="10" name="Rounded Rectangle 9"/>
          <p:cNvSpPr/>
          <p:nvPr/>
        </p:nvSpPr>
        <p:spPr bwMode="auto">
          <a:xfrm>
            <a:off x="5064420" y="429065"/>
            <a:ext cx="3832991" cy="646331"/>
          </a:xfrm>
          <a:prstGeom prst="roundRect">
            <a:avLst/>
          </a:prstGeom>
          <a:solidFill>
            <a:srgbClr val="FFFCF3"/>
          </a:solidFill>
          <a:ln w="12700">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marL="342900" indent="-342900" algn="ctr" eaLnBrk="0" hangingPunct="0">
              <a:spcBef>
                <a:spcPct val="20000"/>
              </a:spcBef>
              <a:buFont typeface="Arial" charset="0"/>
              <a:buChar char="•"/>
            </a:pPr>
            <a:endParaRPr lang="en-US" sz="2000" dirty="0">
              <a:solidFill>
                <a:srgbClr val="1E7099"/>
              </a:solidFill>
              <a:latin typeface="Arial" pitchFamily="34" charset="0"/>
              <a:cs typeface="MS PGothic" pitchFamily="34" charset="-128"/>
            </a:endParaRPr>
          </a:p>
        </p:txBody>
      </p:sp>
      <p:sp>
        <p:nvSpPr>
          <p:cNvPr id="16" name="TextBox 15"/>
          <p:cNvSpPr txBox="1"/>
          <p:nvPr/>
        </p:nvSpPr>
        <p:spPr>
          <a:xfrm>
            <a:off x="5103835" y="604477"/>
            <a:ext cx="1639614" cy="276999"/>
          </a:xfrm>
          <a:prstGeom prst="rect">
            <a:avLst/>
          </a:prstGeom>
          <a:noFill/>
        </p:spPr>
        <p:txBody>
          <a:bodyPr wrap="square" rtlCol="0">
            <a:spAutoFit/>
          </a:bodyPr>
          <a:lstStyle/>
          <a:p>
            <a:r>
              <a:rPr lang="en-GB" sz="1200" b="1" dirty="0" smtClean="0">
                <a:latin typeface="Arial" pitchFamily="34" charset="0"/>
                <a:cs typeface="Arial" pitchFamily="34" charset="0"/>
              </a:rPr>
              <a:t>Services provided:</a:t>
            </a:r>
            <a:endParaRPr lang="en-US" sz="1200" b="1" dirty="0"/>
          </a:p>
        </p:txBody>
      </p:sp>
      <p:sp>
        <p:nvSpPr>
          <p:cNvPr id="17" name="TextBox 16"/>
          <p:cNvSpPr txBox="1"/>
          <p:nvPr/>
        </p:nvSpPr>
        <p:spPr>
          <a:xfrm>
            <a:off x="6595645" y="429065"/>
            <a:ext cx="2441688" cy="651460"/>
          </a:xfrm>
          <a:prstGeom prst="rect">
            <a:avLst/>
          </a:prstGeom>
          <a:noFill/>
        </p:spPr>
        <p:txBody>
          <a:bodyPr wrap="square" rtlCol="0">
            <a:spAutoFit/>
          </a:bodyPr>
          <a:lstStyle/>
          <a:p>
            <a:pPr>
              <a:spcBef>
                <a:spcPts val="50"/>
              </a:spcBef>
              <a:spcAft>
                <a:spcPts val="50"/>
              </a:spcAft>
              <a:buSzPct val="115000"/>
              <a:buFont typeface="Arial" pitchFamily="34" charset="0"/>
              <a:buChar char="•"/>
            </a:pPr>
            <a:r>
              <a:rPr lang="en-GB" sz="1100" b="1" dirty="0" smtClean="0">
                <a:solidFill>
                  <a:srgbClr val="764D29"/>
                </a:solidFill>
                <a:latin typeface="Arial" pitchFamily="34" charset="0"/>
                <a:cs typeface="Arial" pitchFamily="34" charset="0"/>
              </a:rPr>
              <a:t> LRIT Data Centre</a:t>
            </a:r>
          </a:p>
          <a:p>
            <a:pPr>
              <a:spcBef>
                <a:spcPts val="50"/>
              </a:spcBef>
              <a:spcAft>
                <a:spcPts val="50"/>
              </a:spcAft>
              <a:buSzPct val="115000"/>
              <a:buFont typeface="Arial" pitchFamily="34" charset="0"/>
              <a:buChar char="•"/>
            </a:pPr>
            <a:r>
              <a:rPr lang="en-GB" sz="1100" b="1" dirty="0" smtClean="0">
                <a:solidFill>
                  <a:srgbClr val="C3912C"/>
                </a:solidFill>
                <a:latin typeface="Arial" pitchFamily="34" charset="0"/>
                <a:cs typeface="Arial" pitchFamily="34" charset="0"/>
              </a:rPr>
              <a:t> LRIT Conformance Testing</a:t>
            </a:r>
          </a:p>
          <a:p>
            <a:pPr>
              <a:spcBef>
                <a:spcPts val="50"/>
              </a:spcBef>
              <a:spcAft>
                <a:spcPts val="50"/>
              </a:spcAft>
              <a:buSzPct val="115000"/>
              <a:buFont typeface="Arial" pitchFamily="34" charset="0"/>
              <a:buChar char="•"/>
            </a:pPr>
            <a:r>
              <a:rPr lang="en-GB" sz="1100" b="1" dirty="0" smtClean="0">
                <a:solidFill>
                  <a:srgbClr val="00AEEF"/>
                </a:solidFill>
                <a:latin typeface="Arial" pitchFamily="34" charset="0"/>
                <a:cs typeface="Arial" pitchFamily="34" charset="0"/>
              </a:rPr>
              <a:t> Fisheries Management*</a:t>
            </a:r>
            <a:endParaRPr lang="en-US" sz="1100" b="1" dirty="0">
              <a:solidFill>
                <a:srgbClr val="00AEEF"/>
              </a:solidFill>
            </a:endParaRPr>
          </a:p>
        </p:txBody>
      </p:sp>
      <p:sp>
        <p:nvSpPr>
          <p:cNvPr id="23" name="Oval 22"/>
          <p:cNvSpPr/>
          <p:nvPr/>
        </p:nvSpPr>
        <p:spPr bwMode="auto">
          <a:xfrm>
            <a:off x="6654028" y="517111"/>
            <a:ext cx="90487" cy="90487"/>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grpSp>
        <p:nvGrpSpPr>
          <p:cNvPr id="204" name="Group 203"/>
          <p:cNvGrpSpPr/>
          <p:nvPr/>
        </p:nvGrpSpPr>
        <p:grpSpPr>
          <a:xfrm>
            <a:off x="609875" y="706002"/>
            <a:ext cx="7907151" cy="5960214"/>
            <a:chOff x="609875" y="706002"/>
            <a:chExt cx="7907151" cy="5960214"/>
          </a:xfrm>
        </p:grpSpPr>
        <p:sp>
          <p:nvSpPr>
            <p:cNvPr id="12" name="Text Placeholder 17"/>
            <p:cNvSpPr txBox="1">
              <a:spLocks/>
            </p:cNvSpPr>
            <p:nvPr/>
          </p:nvSpPr>
          <p:spPr bwMode="auto">
            <a:xfrm>
              <a:off x="685800" y="1424485"/>
              <a:ext cx="1981200"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Algeria</a:t>
              </a:r>
              <a:endParaRPr lang="en-US" sz="1200" dirty="0" smtClean="0">
                <a:solidFill>
                  <a:srgbClr val="C3912C"/>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Antigua &amp; Barbuda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Argentina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Australia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Bahamas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Bahrain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Bangladesh</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Barbados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Belgium</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Belize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Bermuda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Bolivia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Brazil</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British Virgin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Brunei Darussalam</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Canada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Cape Verde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Cayman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Chile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China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Cook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Croatia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Curacao</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Cyprus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Denmark</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Dominica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Ethiopia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Egypt</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Estonia</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3" name="Text Placeholder 17"/>
            <p:cNvSpPr txBox="1">
              <a:spLocks/>
            </p:cNvSpPr>
            <p:nvPr/>
          </p:nvSpPr>
          <p:spPr bwMode="auto">
            <a:xfrm>
              <a:off x="2672140"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Faroe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Falkland Islands</a:t>
              </a:r>
            </a:p>
            <a:p>
              <a:pPr defTabSz="914400">
                <a:spcBef>
                  <a:spcPts val="0"/>
                </a:spcBef>
                <a:spcAft>
                  <a:spcPts val="0"/>
                </a:spcAft>
                <a:buClr>
                  <a:srgbClr val="00B0F0"/>
                </a:buClr>
                <a:buSzPct val="120000"/>
              </a:pPr>
              <a:r>
                <a:rPr lang="en-US" sz="900" dirty="0" smtClean="0">
                  <a:solidFill>
                    <a:srgbClr val="333333"/>
                  </a:solidFill>
                  <a:latin typeface="Arial" pitchFamily="34" charset="0"/>
                  <a:cs typeface="Arial" pitchFamily="34" charset="0"/>
                </a:rPr>
                <a:t>Federated States of Micronesia</a:t>
              </a:r>
              <a:endParaRPr lang="en-US" sz="1000" dirty="0" smtClean="0">
                <a:solidFill>
                  <a:srgbClr val="333333"/>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Fiji</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Finland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France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Gambia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Germany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Ghana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Gibraltar</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Greece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Guyana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Honduras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Hong Kong</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India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Indonesia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Ireland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Isle of Man</a:t>
              </a:r>
              <a:endParaRPr lang="en-US" sz="1000" dirty="0" smtClean="0">
                <a:solidFill>
                  <a:srgbClr val="FF0000"/>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Israel</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Italy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Jamaica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Japan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Jordan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Kenya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Kiribati</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Korea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Kuwait</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Latvia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Liberia</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4" name="Text Placeholder 17"/>
            <p:cNvSpPr txBox="1">
              <a:spLocks/>
            </p:cNvSpPr>
            <p:nvPr/>
          </p:nvSpPr>
          <p:spPr bwMode="auto">
            <a:xfrm>
              <a:off x="4745619"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Lithuania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Luxembourg</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Madeira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Malaysia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Maldives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Malta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Marshall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Mexico</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Montenegro</a:t>
              </a:r>
            </a:p>
            <a:p>
              <a:pPr defTabSz="914400">
                <a:spcBef>
                  <a:spcPts val="0"/>
                </a:spcBef>
                <a:spcAft>
                  <a:spcPts val="0"/>
                </a:spcAft>
                <a:buClr>
                  <a:srgbClr val="00B0F0"/>
                </a:buClr>
                <a:buSzPct val="120000"/>
              </a:pPr>
              <a:r>
                <a:rPr lang="en-US" sz="1000" dirty="0" smtClean="0">
                  <a:solidFill>
                    <a:schemeClr val="tx1">
                      <a:lumMod val="75000"/>
                      <a:lumOff val="25000"/>
                    </a:schemeClr>
                  </a:solidFill>
                  <a:latin typeface="Arial" pitchFamily="34" charset="0"/>
                </a:rPr>
                <a:t>Mozambique</a:t>
              </a:r>
              <a:endParaRPr lang="en-US" sz="1000" dirty="0" smtClean="0">
                <a:solidFill>
                  <a:schemeClr val="tx1">
                    <a:lumMod val="75000"/>
                    <a:lumOff val="25000"/>
                  </a:schemeClr>
                </a:solidFill>
                <a:latin typeface="Arial" pitchFamily="34" charset="0"/>
                <a:cs typeface="Arial" pitchFamily="34" charset="0"/>
              </a:endParaRP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Myanmar</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Namibia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Nauru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Netherlands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New Zealand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Nigeria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Niue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Norway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Oman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Pakistan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Palau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Panama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Papua New Guinea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Philippines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Poland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Portugal</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Qatar</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Romania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Russia</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5" name="Text Placeholder 17"/>
            <p:cNvSpPr txBox="1">
              <a:spLocks/>
            </p:cNvSpPr>
            <p:nvPr/>
          </p:nvSpPr>
          <p:spPr bwMode="auto">
            <a:xfrm>
              <a:off x="6624340" y="1424485"/>
              <a:ext cx="1876097" cy="5241731"/>
            </a:xfrm>
            <a:prstGeom prst="rect">
              <a:avLst/>
            </a:prstGeom>
            <a:noFill/>
            <a:ln w="9525">
              <a:noFill/>
              <a:miter lim="800000"/>
              <a:headEnd/>
              <a:tailEnd/>
            </a:ln>
          </p:spPr>
          <p:txBody>
            <a:bodyPr vert="horz" wrap="square" lIns="18288" tIns="45720" rIns="18288" bIns="45720" numCol="1" anchor="t" anchorCtr="0" compatLnSpc="1">
              <a:prstTxWarp prst="textNoShape">
                <a:avLst/>
              </a:prstTxWarp>
            </a:bodyPr>
            <a:lstStyle/>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St. Kitts and Nevis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St. Vincent and the Grenadines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Samoa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Saudi Arabia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The Seychelles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Sierra Leone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Singapore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Slovak Republic</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Slovenia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Solomon Islands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South Africa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Spain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Sudan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Sweden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Switzerland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Taiwan</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Thailand</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Tokelau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Tonga</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Trinidad and Tobago</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Turkey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Tuvalu</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Ukraine</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United Arab Emirates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United Kingdom</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United States</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Uruguay</a:t>
              </a:r>
            </a:p>
            <a:p>
              <a:pPr defTabSz="914400">
                <a:spcBef>
                  <a:spcPts val="0"/>
                </a:spcBef>
                <a:spcAft>
                  <a:spcPts val="0"/>
                </a:spcAft>
                <a:buClr>
                  <a:srgbClr val="00B0F0"/>
                </a:buClr>
                <a:buSzPct val="120000"/>
              </a:pPr>
              <a:r>
                <a:rPr lang="en-US" sz="1000" dirty="0" smtClean="0">
                  <a:solidFill>
                    <a:srgbClr val="333333"/>
                  </a:solidFill>
                  <a:latin typeface="Arial" pitchFamily="34" charset="0"/>
                  <a:cs typeface="Arial" pitchFamily="34" charset="0"/>
                </a:rPr>
                <a:t>Vanuatu</a:t>
              </a:r>
            </a:p>
            <a:p>
              <a:pPr defTabSz="914400">
                <a:spcBef>
                  <a:spcPts val="0"/>
                </a:spcBef>
                <a:spcAft>
                  <a:spcPts val="0"/>
                </a:spcAft>
                <a:buClr>
                  <a:srgbClr val="00B0F0"/>
                </a:buClr>
                <a:buSzPct val="120000"/>
              </a:pPr>
              <a:endParaRPr lang="en-US" sz="1000" dirty="0" smtClean="0">
                <a:solidFill>
                  <a:srgbClr val="333333"/>
                </a:solidFill>
                <a:latin typeface="Arial" pitchFamily="34" charset="0"/>
                <a:cs typeface="Arial" pitchFamily="34" charset="0"/>
              </a:endParaRPr>
            </a:p>
          </p:txBody>
        </p:sp>
        <p:sp>
          <p:nvSpPr>
            <p:cNvPr id="18" name="Oval 17"/>
            <p:cNvSpPr/>
            <p:nvPr/>
          </p:nvSpPr>
          <p:spPr bwMode="auto">
            <a:xfrm>
              <a:off x="1267145" y="197742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 name="Oval 18"/>
            <p:cNvSpPr/>
            <p:nvPr/>
          </p:nvSpPr>
          <p:spPr bwMode="auto">
            <a:xfrm>
              <a:off x="1400494" y="197742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 name="Oval 19"/>
            <p:cNvSpPr/>
            <p:nvPr/>
          </p:nvSpPr>
          <p:spPr bwMode="auto">
            <a:xfrm>
              <a:off x="1155235" y="15147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1" name="Oval 20"/>
            <p:cNvSpPr/>
            <p:nvPr/>
          </p:nvSpPr>
          <p:spPr bwMode="auto">
            <a:xfrm>
              <a:off x="1288584" y="15147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2" name="Oval 21"/>
            <p:cNvSpPr/>
            <p:nvPr/>
          </p:nvSpPr>
          <p:spPr bwMode="auto">
            <a:xfrm>
              <a:off x="1536235" y="197742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4" name="Oval 23"/>
            <p:cNvSpPr/>
            <p:nvPr/>
          </p:nvSpPr>
          <p:spPr bwMode="auto">
            <a:xfrm>
              <a:off x="6654028" y="706002"/>
              <a:ext cx="90487" cy="90487"/>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5" name="Oval 24"/>
            <p:cNvSpPr/>
            <p:nvPr/>
          </p:nvSpPr>
          <p:spPr bwMode="auto">
            <a:xfrm>
              <a:off x="6654028" y="898883"/>
              <a:ext cx="90487" cy="90487"/>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6" name="Oval 25"/>
            <p:cNvSpPr/>
            <p:nvPr/>
          </p:nvSpPr>
          <p:spPr bwMode="auto">
            <a:xfrm>
              <a:off x="1805296" y="16716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7" name="Oval 26"/>
            <p:cNvSpPr/>
            <p:nvPr/>
          </p:nvSpPr>
          <p:spPr bwMode="auto">
            <a:xfrm>
              <a:off x="1941037" y="16716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8" name="Oval 27"/>
            <p:cNvSpPr/>
            <p:nvPr/>
          </p:nvSpPr>
          <p:spPr bwMode="auto">
            <a:xfrm>
              <a:off x="1312397" y="182001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9" name="Oval 28"/>
            <p:cNvSpPr/>
            <p:nvPr/>
          </p:nvSpPr>
          <p:spPr bwMode="auto">
            <a:xfrm>
              <a:off x="1302873" y="213210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0" name="Oval 29"/>
            <p:cNvSpPr/>
            <p:nvPr/>
          </p:nvSpPr>
          <p:spPr bwMode="auto">
            <a:xfrm>
              <a:off x="1217144" y="228037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1" name="Oval 30"/>
            <p:cNvSpPr/>
            <p:nvPr/>
          </p:nvSpPr>
          <p:spPr bwMode="auto">
            <a:xfrm>
              <a:off x="1350493" y="228037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2" name="Oval 31"/>
            <p:cNvSpPr/>
            <p:nvPr/>
          </p:nvSpPr>
          <p:spPr bwMode="auto">
            <a:xfrm>
              <a:off x="1436228" y="242965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3" name="Oval 32"/>
            <p:cNvSpPr/>
            <p:nvPr/>
          </p:nvSpPr>
          <p:spPr bwMode="auto">
            <a:xfrm>
              <a:off x="1569577" y="24296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4" name="Oval 33"/>
            <p:cNvSpPr/>
            <p:nvPr/>
          </p:nvSpPr>
          <p:spPr bwMode="auto">
            <a:xfrm>
              <a:off x="1324302" y="25844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5" name="Oval 34"/>
            <p:cNvSpPr/>
            <p:nvPr/>
          </p:nvSpPr>
          <p:spPr bwMode="auto">
            <a:xfrm>
              <a:off x="1238570" y="273995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6" name="Oval 35"/>
            <p:cNvSpPr/>
            <p:nvPr/>
          </p:nvSpPr>
          <p:spPr bwMode="auto">
            <a:xfrm>
              <a:off x="1374311" y="273995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7" name="Oval 36"/>
            <p:cNvSpPr/>
            <p:nvPr/>
          </p:nvSpPr>
          <p:spPr bwMode="auto">
            <a:xfrm>
              <a:off x="1126650" y="28892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8" name="Oval 37"/>
            <p:cNvSpPr/>
            <p:nvPr/>
          </p:nvSpPr>
          <p:spPr bwMode="auto">
            <a:xfrm>
              <a:off x="1259999" y="28892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39" name="Oval 38"/>
            <p:cNvSpPr/>
            <p:nvPr/>
          </p:nvSpPr>
          <p:spPr bwMode="auto">
            <a:xfrm>
              <a:off x="1395740" y="28892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0" name="Oval 39"/>
            <p:cNvSpPr/>
            <p:nvPr/>
          </p:nvSpPr>
          <p:spPr bwMode="auto">
            <a:xfrm>
              <a:off x="1288590" y="30416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1" name="Oval 40"/>
            <p:cNvSpPr/>
            <p:nvPr/>
          </p:nvSpPr>
          <p:spPr bwMode="auto">
            <a:xfrm>
              <a:off x="1421939" y="30416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2" name="Oval 41"/>
            <p:cNvSpPr/>
            <p:nvPr/>
          </p:nvSpPr>
          <p:spPr bwMode="auto">
            <a:xfrm>
              <a:off x="1155238" y="31940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3" name="Oval 42"/>
            <p:cNvSpPr/>
            <p:nvPr/>
          </p:nvSpPr>
          <p:spPr bwMode="auto">
            <a:xfrm>
              <a:off x="1288587" y="3194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4" name="Oval 43"/>
            <p:cNvSpPr/>
            <p:nvPr/>
          </p:nvSpPr>
          <p:spPr bwMode="auto">
            <a:xfrm>
              <a:off x="1100472" y="334717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5" name="Oval 44"/>
            <p:cNvSpPr/>
            <p:nvPr/>
          </p:nvSpPr>
          <p:spPr bwMode="auto">
            <a:xfrm>
              <a:off x="1900576" y="3505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6" name="Oval 45"/>
            <p:cNvSpPr/>
            <p:nvPr/>
          </p:nvSpPr>
          <p:spPr bwMode="auto">
            <a:xfrm>
              <a:off x="1848181" y="365361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7" name="Oval 46"/>
            <p:cNvSpPr/>
            <p:nvPr/>
          </p:nvSpPr>
          <p:spPr bwMode="auto">
            <a:xfrm>
              <a:off x="1981530" y="3653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8" name="Oval 47"/>
            <p:cNvSpPr/>
            <p:nvPr/>
          </p:nvSpPr>
          <p:spPr bwMode="auto">
            <a:xfrm>
              <a:off x="1221906" y="380700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49" name="Oval 48"/>
            <p:cNvSpPr/>
            <p:nvPr/>
          </p:nvSpPr>
          <p:spPr bwMode="auto">
            <a:xfrm>
              <a:off x="1355255" y="380700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0" name="Oval 49"/>
            <p:cNvSpPr/>
            <p:nvPr/>
          </p:nvSpPr>
          <p:spPr bwMode="auto">
            <a:xfrm>
              <a:off x="1490996" y="380700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1" name="Oval 50"/>
            <p:cNvSpPr/>
            <p:nvPr/>
          </p:nvSpPr>
          <p:spPr bwMode="auto">
            <a:xfrm>
              <a:off x="1669107" y="410674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2" name="Oval 51"/>
            <p:cNvSpPr/>
            <p:nvPr/>
          </p:nvSpPr>
          <p:spPr bwMode="auto">
            <a:xfrm>
              <a:off x="1802456" y="410674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3" name="Oval 52"/>
            <p:cNvSpPr/>
            <p:nvPr/>
          </p:nvSpPr>
          <p:spPr bwMode="auto">
            <a:xfrm>
              <a:off x="1084464" y="42608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4" name="Oval 53"/>
            <p:cNvSpPr/>
            <p:nvPr/>
          </p:nvSpPr>
          <p:spPr bwMode="auto">
            <a:xfrm>
              <a:off x="1105893" y="44180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5" name="Oval 54"/>
            <p:cNvSpPr/>
            <p:nvPr/>
          </p:nvSpPr>
          <p:spPr bwMode="auto">
            <a:xfrm>
              <a:off x="1500515" y="4570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6" name="Oval 55"/>
            <p:cNvSpPr/>
            <p:nvPr/>
          </p:nvSpPr>
          <p:spPr bwMode="auto">
            <a:xfrm>
              <a:off x="1633864" y="4570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7" name="Oval 56"/>
            <p:cNvSpPr/>
            <p:nvPr/>
          </p:nvSpPr>
          <p:spPr bwMode="auto">
            <a:xfrm>
              <a:off x="1769605" y="4570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8" name="Oval 57"/>
            <p:cNvSpPr/>
            <p:nvPr/>
          </p:nvSpPr>
          <p:spPr bwMode="auto">
            <a:xfrm>
              <a:off x="1186847" y="472181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59" name="Oval 58"/>
            <p:cNvSpPr/>
            <p:nvPr/>
          </p:nvSpPr>
          <p:spPr bwMode="auto">
            <a:xfrm>
              <a:off x="1254404" y="487758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0" name="Oval 59"/>
            <p:cNvSpPr/>
            <p:nvPr/>
          </p:nvSpPr>
          <p:spPr bwMode="auto">
            <a:xfrm>
              <a:off x="1301361" y="517852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1" name="Oval 60"/>
            <p:cNvSpPr/>
            <p:nvPr/>
          </p:nvSpPr>
          <p:spPr bwMode="auto">
            <a:xfrm>
              <a:off x="1308491" y="533166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2" name="Oval 61"/>
            <p:cNvSpPr/>
            <p:nvPr/>
          </p:nvSpPr>
          <p:spPr bwMode="auto">
            <a:xfrm>
              <a:off x="1441840" y="53316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3" name="Oval 62"/>
            <p:cNvSpPr/>
            <p:nvPr/>
          </p:nvSpPr>
          <p:spPr bwMode="auto">
            <a:xfrm>
              <a:off x="1181442" y="50268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4" name="Oval 63"/>
            <p:cNvSpPr/>
            <p:nvPr/>
          </p:nvSpPr>
          <p:spPr bwMode="auto">
            <a:xfrm>
              <a:off x="1193993" y="5788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5" name="Oval 64"/>
            <p:cNvSpPr/>
            <p:nvPr/>
          </p:nvSpPr>
          <p:spPr bwMode="auto">
            <a:xfrm>
              <a:off x="3523455" y="151822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6" name="Oval 65"/>
            <p:cNvSpPr/>
            <p:nvPr/>
          </p:nvSpPr>
          <p:spPr bwMode="auto">
            <a:xfrm>
              <a:off x="3656804" y="151822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7" name="Oval 66"/>
            <p:cNvSpPr/>
            <p:nvPr/>
          </p:nvSpPr>
          <p:spPr bwMode="auto">
            <a:xfrm>
              <a:off x="3654586" y="165747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8" name="Oval 67"/>
            <p:cNvSpPr/>
            <p:nvPr/>
          </p:nvSpPr>
          <p:spPr bwMode="auto">
            <a:xfrm>
              <a:off x="4337646" y="181682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69" name="Oval 68"/>
            <p:cNvSpPr/>
            <p:nvPr/>
          </p:nvSpPr>
          <p:spPr bwMode="auto">
            <a:xfrm>
              <a:off x="4473387" y="181682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0" name="Oval 69"/>
            <p:cNvSpPr/>
            <p:nvPr/>
          </p:nvSpPr>
          <p:spPr bwMode="auto">
            <a:xfrm>
              <a:off x="2947218" y="1957323"/>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1" name="Oval 70"/>
            <p:cNvSpPr/>
            <p:nvPr/>
          </p:nvSpPr>
          <p:spPr bwMode="auto">
            <a:xfrm>
              <a:off x="3082959" y="195732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2" name="Oval 71"/>
            <p:cNvSpPr/>
            <p:nvPr/>
          </p:nvSpPr>
          <p:spPr bwMode="auto">
            <a:xfrm>
              <a:off x="3172088" y="21037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3" name="Oval 72"/>
            <p:cNvSpPr/>
            <p:nvPr/>
          </p:nvSpPr>
          <p:spPr bwMode="auto">
            <a:xfrm>
              <a:off x="3150659" y="226420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4" name="Oval 73"/>
            <p:cNvSpPr/>
            <p:nvPr/>
          </p:nvSpPr>
          <p:spPr bwMode="auto">
            <a:xfrm>
              <a:off x="3441218" y="242737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5" name="Oval 74"/>
            <p:cNvSpPr/>
            <p:nvPr/>
          </p:nvSpPr>
          <p:spPr bwMode="auto">
            <a:xfrm>
              <a:off x="3574567" y="24273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6" name="Oval 75"/>
            <p:cNvSpPr/>
            <p:nvPr/>
          </p:nvSpPr>
          <p:spPr bwMode="auto">
            <a:xfrm>
              <a:off x="3280590" y="25773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7" name="Oval 76"/>
            <p:cNvSpPr/>
            <p:nvPr/>
          </p:nvSpPr>
          <p:spPr bwMode="auto">
            <a:xfrm>
              <a:off x="3416331" y="2577396"/>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8" name="Oval 77"/>
            <p:cNvSpPr/>
            <p:nvPr/>
          </p:nvSpPr>
          <p:spPr bwMode="auto">
            <a:xfrm>
              <a:off x="3159162" y="2732177"/>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79" name="Oval 78"/>
            <p:cNvSpPr/>
            <p:nvPr/>
          </p:nvSpPr>
          <p:spPr bwMode="auto">
            <a:xfrm>
              <a:off x="3292511" y="27321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0" name="Oval 79"/>
            <p:cNvSpPr/>
            <p:nvPr/>
          </p:nvSpPr>
          <p:spPr bwMode="auto">
            <a:xfrm>
              <a:off x="3265645" y="288621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1" name="Oval 80"/>
            <p:cNvSpPr/>
            <p:nvPr/>
          </p:nvSpPr>
          <p:spPr bwMode="auto">
            <a:xfrm>
              <a:off x="3212402" y="31846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2" name="Oval 81"/>
            <p:cNvSpPr/>
            <p:nvPr/>
          </p:nvSpPr>
          <p:spPr bwMode="auto">
            <a:xfrm>
              <a:off x="3345751" y="3184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3" name="Oval 82"/>
            <p:cNvSpPr/>
            <p:nvPr/>
          </p:nvSpPr>
          <p:spPr bwMode="auto">
            <a:xfrm>
              <a:off x="3190112" y="30322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4" name="Oval 83"/>
            <p:cNvSpPr/>
            <p:nvPr/>
          </p:nvSpPr>
          <p:spPr bwMode="auto">
            <a:xfrm>
              <a:off x="3328901" y="333537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5" name="Oval 84"/>
            <p:cNvSpPr/>
            <p:nvPr/>
          </p:nvSpPr>
          <p:spPr bwMode="auto">
            <a:xfrm>
              <a:off x="3376747" y="3489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6" name="Oval 85"/>
            <p:cNvSpPr/>
            <p:nvPr/>
          </p:nvSpPr>
          <p:spPr bwMode="auto">
            <a:xfrm>
              <a:off x="3038744" y="363580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7" name="Oval 86"/>
            <p:cNvSpPr/>
            <p:nvPr/>
          </p:nvSpPr>
          <p:spPr bwMode="auto">
            <a:xfrm>
              <a:off x="3323464" y="379659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8" name="Oval 87"/>
            <p:cNvSpPr/>
            <p:nvPr/>
          </p:nvSpPr>
          <p:spPr bwMode="auto">
            <a:xfrm>
              <a:off x="3461578" y="379421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89" name="Oval 88"/>
            <p:cNvSpPr/>
            <p:nvPr/>
          </p:nvSpPr>
          <p:spPr bwMode="auto">
            <a:xfrm>
              <a:off x="3150659" y="393822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0" name="Oval 89"/>
            <p:cNvSpPr/>
            <p:nvPr/>
          </p:nvSpPr>
          <p:spPr bwMode="auto">
            <a:xfrm>
              <a:off x="3373010" y="4101396"/>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1" name="Oval 90"/>
            <p:cNvSpPr/>
            <p:nvPr/>
          </p:nvSpPr>
          <p:spPr bwMode="auto">
            <a:xfrm>
              <a:off x="3506359" y="410139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2" name="Oval 91"/>
            <p:cNvSpPr/>
            <p:nvPr/>
          </p:nvSpPr>
          <p:spPr bwMode="auto">
            <a:xfrm>
              <a:off x="3069697" y="424064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3" name="Oval 92"/>
            <p:cNvSpPr/>
            <p:nvPr/>
          </p:nvSpPr>
          <p:spPr bwMode="auto">
            <a:xfrm>
              <a:off x="2996540" y="439714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4" name="Oval 93"/>
            <p:cNvSpPr/>
            <p:nvPr/>
          </p:nvSpPr>
          <p:spPr bwMode="auto">
            <a:xfrm>
              <a:off x="3132281" y="439714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5" name="Oval 94"/>
            <p:cNvSpPr/>
            <p:nvPr/>
          </p:nvSpPr>
          <p:spPr bwMode="auto">
            <a:xfrm>
              <a:off x="3232314" y="456269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6" name="Oval 95"/>
            <p:cNvSpPr/>
            <p:nvPr/>
          </p:nvSpPr>
          <p:spPr bwMode="auto">
            <a:xfrm>
              <a:off x="3365663" y="456269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7" name="Oval 96"/>
            <p:cNvSpPr/>
            <p:nvPr/>
          </p:nvSpPr>
          <p:spPr bwMode="auto">
            <a:xfrm>
              <a:off x="3088737" y="471575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8" name="Oval 97"/>
            <p:cNvSpPr/>
            <p:nvPr/>
          </p:nvSpPr>
          <p:spPr bwMode="auto">
            <a:xfrm>
              <a:off x="3224478" y="471575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99" name="Oval 98"/>
            <p:cNvSpPr/>
            <p:nvPr/>
          </p:nvSpPr>
          <p:spPr bwMode="auto">
            <a:xfrm>
              <a:off x="3149341" y="486815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0" name="Oval 99"/>
            <p:cNvSpPr/>
            <p:nvPr/>
          </p:nvSpPr>
          <p:spPr bwMode="auto">
            <a:xfrm>
              <a:off x="3282690" y="486815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1" name="Oval 100"/>
            <p:cNvSpPr/>
            <p:nvPr/>
          </p:nvSpPr>
          <p:spPr bwMode="auto">
            <a:xfrm>
              <a:off x="3112558" y="50134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2" name="Oval 101"/>
            <p:cNvSpPr/>
            <p:nvPr/>
          </p:nvSpPr>
          <p:spPr bwMode="auto">
            <a:xfrm>
              <a:off x="3245907" y="50134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3" name="Oval 102"/>
            <p:cNvSpPr/>
            <p:nvPr/>
          </p:nvSpPr>
          <p:spPr bwMode="auto">
            <a:xfrm>
              <a:off x="3124493" y="515504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4" name="Oval 103"/>
            <p:cNvSpPr/>
            <p:nvPr/>
          </p:nvSpPr>
          <p:spPr bwMode="auto">
            <a:xfrm>
              <a:off x="3091126" y="5312207"/>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5" name="Oval 104"/>
            <p:cNvSpPr/>
            <p:nvPr/>
          </p:nvSpPr>
          <p:spPr bwMode="auto">
            <a:xfrm>
              <a:off x="3171067" y="547061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6" name="Oval 105"/>
            <p:cNvSpPr/>
            <p:nvPr/>
          </p:nvSpPr>
          <p:spPr bwMode="auto">
            <a:xfrm>
              <a:off x="3304416" y="547061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7" name="Oval 106"/>
            <p:cNvSpPr/>
            <p:nvPr/>
          </p:nvSpPr>
          <p:spPr bwMode="auto">
            <a:xfrm>
              <a:off x="3107640" y="562777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8" name="Oval 107"/>
            <p:cNvSpPr/>
            <p:nvPr/>
          </p:nvSpPr>
          <p:spPr bwMode="auto">
            <a:xfrm>
              <a:off x="3126483" y="577586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9" name="Oval 108"/>
            <p:cNvSpPr/>
            <p:nvPr/>
          </p:nvSpPr>
          <p:spPr bwMode="auto">
            <a:xfrm>
              <a:off x="3259832" y="577586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0" name="Oval 109"/>
            <p:cNvSpPr/>
            <p:nvPr/>
          </p:nvSpPr>
          <p:spPr bwMode="auto">
            <a:xfrm>
              <a:off x="5341958" y="1515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1" name="Oval 110"/>
            <p:cNvSpPr/>
            <p:nvPr/>
          </p:nvSpPr>
          <p:spPr bwMode="auto">
            <a:xfrm>
              <a:off x="5543446" y="16724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2" name="Oval 111"/>
            <p:cNvSpPr/>
            <p:nvPr/>
          </p:nvSpPr>
          <p:spPr bwMode="auto">
            <a:xfrm>
              <a:off x="5319608" y="1824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3" name="Oval 112"/>
            <p:cNvSpPr/>
            <p:nvPr/>
          </p:nvSpPr>
          <p:spPr bwMode="auto">
            <a:xfrm>
              <a:off x="5345799" y="19748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4" name="Oval 113"/>
            <p:cNvSpPr/>
            <p:nvPr/>
          </p:nvSpPr>
          <p:spPr bwMode="auto">
            <a:xfrm>
              <a:off x="5367236" y="21272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5" name="Oval 114"/>
            <p:cNvSpPr/>
            <p:nvPr/>
          </p:nvSpPr>
          <p:spPr bwMode="auto">
            <a:xfrm>
              <a:off x="5135323" y="2277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6" name="Oval 115"/>
            <p:cNvSpPr/>
            <p:nvPr/>
          </p:nvSpPr>
          <p:spPr bwMode="auto">
            <a:xfrm>
              <a:off x="5750606" y="2432038"/>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7" name="Oval 116"/>
            <p:cNvSpPr/>
            <p:nvPr/>
          </p:nvSpPr>
          <p:spPr bwMode="auto">
            <a:xfrm>
              <a:off x="5883955" y="2432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8" name="Oval 117"/>
            <p:cNvSpPr/>
            <p:nvPr/>
          </p:nvSpPr>
          <p:spPr bwMode="auto">
            <a:xfrm>
              <a:off x="6019696" y="2432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9" name="Oval 118"/>
            <p:cNvSpPr/>
            <p:nvPr/>
          </p:nvSpPr>
          <p:spPr bwMode="auto">
            <a:xfrm>
              <a:off x="5238180" y="2586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0" name="Oval 119"/>
            <p:cNvSpPr/>
            <p:nvPr/>
          </p:nvSpPr>
          <p:spPr bwMode="auto">
            <a:xfrm>
              <a:off x="5501591" y="27416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1" name="Oval 120"/>
            <p:cNvSpPr/>
            <p:nvPr/>
          </p:nvSpPr>
          <p:spPr bwMode="auto">
            <a:xfrm>
              <a:off x="5634940" y="27416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2" name="Oval 121"/>
            <p:cNvSpPr/>
            <p:nvPr/>
          </p:nvSpPr>
          <p:spPr bwMode="auto">
            <a:xfrm>
              <a:off x="5361125" y="3049236"/>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3" name="Oval 122"/>
            <p:cNvSpPr/>
            <p:nvPr/>
          </p:nvSpPr>
          <p:spPr bwMode="auto">
            <a:xfrm>
              <a:off x="5319600" y="32076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4" name="Oval 123"/>
            <p:cNvSpPr/>
            <p:nvPr/>
          </p:nvSpPr>
          <p:spPr bwMode="auto">
            <a:xfrm>
              <a:off x="5455341" y="3207644"/>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5" name="Oval 124"/>
            <p:cNvSpPr/>
            <p:nvPr/>
          </p:nvSpPr>
          <p:spPr bwMode="auto">
            <a:xfrm>
              <a:off x="5183425" y="3351952"/>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6" name="Oval 125"/>
            <p:cNvSpPr/>
            <p:nvPr/>
          </p:nvSpPr>
          <p:spPr bwMode="auto">
            <a:xfrm>
              <a:off x="5767260" y="3506733"/>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7" name="Oval 126"/>
            <p:cNvSpPr/>
            <p:nvPr/>
          </p:nvSpPr>
          <p:spPr bwMode="auto">
            <a:xfrm>
              <a:off x="5588693" y="366008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8" name="Oval 127"/>
            <p:cNvSpPr/>
            <p:nvPr/>
          </p:nvSpPr>
          <p:spPr bwMode="auto">
            <a:xfrm>
              <a:off x="5722042" y="366008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9" name="Oval 128"/>
            <p:cNvSpPr/>
            <p:nvPr/>
          </p:nvSpPr>
          <p:spPr bwMode="auto">
            <a:xfrm>
              <a:off x="5857783" y="3660082"/>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0" name="Oval 129"/>
            <p:cNvSpPr/>
            <p:nvPr/>
          </p:nvSpPr>
          <p:spPr bwMode="auto">
            <a:xfrm>
              <a:off x="5252932" y="3817244"/>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1" name="Oval 130"/>
            <p:cNvSpPr/>
            <p:nvPr/>
          </p:nvSpPr>
          <p:spPr bwMode="auto">
            <a:xfrm>
              <a:off x="5386281" y="3817244"/>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2" name="Oval 131"/>
            <p:cNvSpPr/>
            <p:nvPr/>
          </p:nvSpPr>
          <p:spPr bwMode="auto">
            <a:xfrm>
              <a:off x="5103887" y="396726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3" name="Oval 132"/>
            <p:cNvSpPr/>
            <p:nvPr/>
          </p:nvSpPr>
          <p:spPr bwMode="auto">
            <a:xfrm>
              <a:off x="5274353" y="4108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4" name="Oval 133"/>
            <p:cNvSpPr/>
            <p:nvPr/>
          </p:nvSpPr>
          <p:spPr bwMode="auto">
            <a:xfrm>
              <a:off x="5410094" y="4108241"/>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5" name="Oval 134"/>
            <p:cNvSpPr/>
            <p:nvPr/>
          </p:nvSpPr>
          <p:spPr bwMode="auto">
            <a:xfrm>
              <a:off x="5193346" y="4263022"/>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6" name="Oval 135"/>
            <p:cNvSpPr/>
            <p:nvPr/>
          </p:nvSpPr>
          <p:spPr bwMode="auto">
            <a:xfrm>
              <a:off x="5326695" y="4263022"/>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7" name="Oval 136"/>
            <p:cNvSpPr/>
            <p:nvPr/>
          </p:nvSpPr>
          <p:spPr bwMode="auto">
            <a:xfrm>
              <a:off x="5343413" y="4429225"/>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8" name="Oval 137"/>
            <p:cNvSpPr/>
            <p:nvPr/>
          </p:nvSpPr>
          <p:spPr bwMode="auto">
            <a:xfrm>
              <a:off x="5476762" y="4429225"/>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39" name="Oval 138"/>
            <p:cNvSpPr/>
            <p:nvPr/>
          </p:nvSpPr>
          <p:spPr bwMode="auto">
            <a:xfrm>
              <a:off x="5331508" y="471546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0" name="Oval 139"/>
            <p:cNvSpPr/>
            <p:nvPr/>
          </p:nvSpPr>
          <p:spPr bwMode="auto">
            <a:xfrm>
              <a:off x="5464857" y="471546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1" name="Oval 140"/>
            <p:cNvSpPr/>
            <p:nvPr/>
          </p:nvSpPr>
          <p:spPr bwMode="auto">
            <a:xfrm>
              <a:off x="5600598" y="471546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2" name="Oval 141"/>
            <p:cNvSpPr/>
            <p:nvPr/>
          </p:nvSpPr>
          <p:spPr bwMode="auto">
            <a:xfrm>
              <a:off x="5935377" y="487024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3" name="Oval 142"/>
            <p:cNvSpPr/>
            <p:nvPr/>
          </p:nvSpPr>
          <p:spPr bwMode="auto">
            <a:xfrm>
              <a:off x="6068726" y="48702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4" name="Oval 143"/>
            <p:cNvSpPr/>
            <p:nvPr/>
          </p:nvSpPr>
          <p:spPr bwMode="auto">
            <a:xfrm>
              <a:off x="6204467" y="4870241"/>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5" name="Oval 144"/>
            <p:cNvSpPr/>
            <p:nvPr/>
          </p:nvSpPr>
          <p:spPr bwMode="auto">
            <a:xfrm>
              <a:off x="5707255" y="5022641"/>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6" name="Oval 145"/>
            <p:cNvSpPr/>
            <p:nvPr/>
          </p:nvSpPr>
          <p:spPr bwMode="auto">
            <a:xfrm>
              <a:off x="5840604" y="502264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7" name="Oval 146"/>
            <p:cNvSpPr/>
            <p:nvPr/>
          </p:nvSpPr>
          <p:spPr bwMode="auto">
            <a:xfrm>
              <a:off x="5976345" y="5022641"/>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8" name="Oval 147"/>
            <p:cNvSpPr/>
            <p:nvPr/>
          </p:nvSpPr>
          <p:spPr bwMode="auto">
            <a:xfrm>
              <a:off x="5248983" y="5184983"/>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49" name="Oval 148"/>
            <p:cNvSpPr/>
            <p:nvPr/>
          </p:nvSpPr>
          <p:spPr bwMode="auto">
            <a:xfrm>
              <a:off x="5332318" y="5325961"/>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0" name="Oval 149"/>
            <p:cNvSpPr/>
            <p:nvPr/>
          </p:nvSpPr>
          <p:spPr bwMode="auto">
            <a:xfrm>
              <a:off x="5171973" y="547507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1" name="Oval 150"/>
            <p:cNvSpPr/>
            <p:nvPr/>
          </p:nvSpPr>
          <p:spPr bwMode="auto">
            <a:xfrm>
              <a:off x="5305322" y="547507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2" name="Oval 151"/>
            <p:cNvSpPr/>
            <p:nvPr/>
          </p:nvSpPr>
          <p:spPr bwMode="auto">
            <a:xfrm>
              <a:off x="5353489" y="563319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3" name="Oval 152"/>
            <p:cNvSpPr/>
            <p:nvPr/>
          </p:nvSpPr>
          <p:spPr bwMode="auto">
            <a:xfrm>
              <a:off x="5215860" y="5790055"/>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4" name="Oval 153"/>
            <p:cNvSpPr/>
            <p:nvPr/>
          </p:nvSpPr>
          <p:spPr bwMode="auto">
            <a:xfrm>
              <a:off x="7728780" y="1521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5" name="Oval 154"/>
            <p:cNvSpPr/>
            <p:nvPr/>
          </p:nvSpPr>
          <p:spPr bwMode="auto">
            <a:xfrm>
              <a:off x="8443874" y="1676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6" name="Oval 155"/>
            <p:cNvSpPr/>
            <p:nvPr/>
          </p:nvSpPr>
          <p:spPr bwMode="auto">
            <a:xfrm>
              <a:off x="7120500" y="1824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7" name="Oval 156"/>
            <p:cNvSpPr/>
            <p:nvPr/>
          </p:nvSpPr>
          <p:spPr bwMode="auto">
            <a:xfrm>
              <a:off x="7443196" y="19812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8" name="Oval 157"/>
            <p:cNvSpPr/>
            <p:nvPr/>
          </p:nvSpPr>
          <p:spPr bwMode="auto">
            <a:xfrm>
              <a:off x="7576545" y="19812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59" name="Oval 158"/>
            <p:cNvSpPr/>
            <p:nvPr/>
          </p:nvSpPr>
          <p:spPr bwMode="auto">
            <a:xfrm>
              <a:off x="7571770" y="21336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0" name="Oval 159"/>
            <p:cNvSpPr/>
            <p:nvPr/>
          </p:nvSpPr>
          <p:spPr bwMode="auto">
            <a:xfrm>
              <a:off x="7705119" y="21336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1" name="Oval 160"/>
            <p:cNvSpPr/>
            <p:nvPr/>
          </p:nvSpPr>
          <p:spPr bwMode="auto">
            <a:xfrm>
              <a:off x="7448449" y="228361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2" name="Oval 161"/>
            <p:cNvSpPr/>
            <p:nvPr/>
          </p:nvSpPr>
          <p:spPr bwMode="auto">
            <a:xfrm>
              <a:off x="7581798" y="22836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3" name="Oval 162"/>
            <p:cNvSpPr/>
            <p:nvPr/>
          </p:nvSpPr>
          <p:spPr bwMode="auto">
            <a:xfrm>
              <a:off x="7293660" y="2438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4" name="Oval 163"/>
            <p:cNvSpPr/>
            <p:nvPr/>
          </p:nvSpPr>
          <p:spPr bwMode="auto">
            <a:xfrm>
              <a:off x="7427009" y="2438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5" name="Oval 164"/>
            <p:cNvSpPr/>
            <p:nvPr/>
          </p:nvSpPr>
          <p:spPr bwMode="auto">
            <a:xfrm>
              <a:off x="7599955" y="2590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6" name="Oval 165"/>
            <p:cNvSpPr/>
            <p:nvPr/>
          </p:nvSpPr>
          <p:spPr bwMode="auto">
            <a:xfrm>
              <a:off x="7189917" y="2740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7" name="Oval 166"/>
            <p:cNvSpPr/>
            <p:nvPr/>
          </p:nvSpPr>
          <p:spPr bwMode="auto">
            <a:xfrm>
              <a:off x="7623307" y="28956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8" name="Oval 167"/>
            <p:cNvSpPr/>
            <p:nvPr/>
          </p:nvSpPr>
          <p:spPr bwMode="auto">
            <a:xfrm>
              <a:off x="7407948" y="30480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69" name="Oval 168"/>
            <p:cNvSpPr/>
            <p:nvPr/>
          </p:nvSpPr>
          <p:spPr bwMode="auto">
            <a:xfrm>
              <a:off x="7541297" y="3048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0" name="Oval 169"/>
            <p:cNvSpPr/>
            <p:nvPr/>
          </p:nvSpPr>
          <p:spPr bwMode="auto">
            <a:xfrm>
              <a:off x="7677038" y="30480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1" name="Oval 170"/>
            <p:cNvSpPr/>
            <p:nvPr/>
          </p:nvSpPr>
          <p:spPr bwMode="auto">
            <a:xfrm>
              <a:off x="7036255" y="3200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2" name="Oval 171"/>
            <p:cNvSpPr/>
            <p:nvPr/>
          </p:nvSpPr>
          <p:spPr bwMode="auto">
            <a:xfrm>
              <a:off x="7171996" y="3200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3" name="Oval 172"/>
            <p:cNvSpPr/>
            <p:nvPr/>
          </p:nvSpPr>
          <p:spPr bwMode="auto">
            <a:xfrm>
              <a:off x="7160194" y="349443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4" name="Oval 173"/>
            <p:cNvSpPr/>
            <p:nvPr/>
          </p:nvSpPr>
          <p:spPr bwMode="auto">
            <a:xfrm>
              <a:off x="7295935" y="349443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5" name="Oval 174"/>
            <p:cNvSpPr/>
            <p:nvPr/>
          </p:nvSpPr>
          <p:spPr bwMode="auto">
            <a:xfrm>
              <a:off x="7080375" y="3348038"/>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6" name="Oval 175"/>
            <p:cNvSpPr/>
            <p:nvPr/>
          </p:nvSpPr>
          <p:spPr bwMode="auto">
            <a:xfrm>
              <a:off x="7347079" y="36552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7" name="Oval 176"/>
            <p:cNvSpPr/>
            <p:nvPr/>
          </p:nvSpPr>
          <p:spPr bwMode="auto">
            <a:xfrm>
              <a:off x="7133800" y="38076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8" name="Oval 177"/>
            <p:cNvSpPr/>
            <p:nvPr/>
          </p:nvSpPr>
          <p:spPr bwMode="auto">
            <a:xfrm>
              <a:off x="7191282" y="4110038"/>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79" name="Oval 178"/>
            <p:cNvSpPr/>
            <p:nvPr/>
          </p:nvSpPr>
          <p:spPr bwMode="auto">
            <a:xfrm>
              <a:off x="7219830" y="3955257"/>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0" name="Oval 179"/>
            <p:cNvSpPr/>
            <p:nvPr/>
          </p:nvSpPr>
          <p:spPr bwMode="auto">
            <a:xfrm>
              <a:off x="7081724" y="42648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1" name="Oval 180"/>
            <p:cNvSpPr/>
            <p:nvPr/>
          </p:nvSpPr>
          <p:spPr bwMode="auto">
            <a:xfrm>
              <a:off x="7217465" y="42648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2" name="Oval 181"/>
            <p:cNvSpPr/>
            <p:nvPr/>
          </p:nvSpPr>
          <p:spPr bwMode="auto">
            <a:xfrm>
              <a:off x="7858969" y="441721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3" name="Oval 182"/>
            <p:cNvSpPr/>
            <p:nvPr/>
          </p:nvSpPr>
          <p:spPr bwMode="auto">
            <a:xfrm>
              <a:off x="7089907" y="4572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4" name="Oval 183"/>
            <p:cNvSpPr/>
            <p:nvPr/>
          </p:nvSpPr>
          <p:spPr bwMode="auto">
            <a:xfrm>
              <a:off x="7085153" y="47220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5" name="Oval 184"/>
            <p:cNvSpPr/>
            <p:nvPr/>
          </p:nvSpPr>
          <p:spPr bwMode="auto">
            <a:xfrm>
              <a:off x="7142289" y="48744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6" name="Oval 185"/>
            <p:cNvSpPr/>
            <p:nvPr/>
          </p:nvSpPr>
          <p:spPr bwMode="auto">
            <a:xfrm>
              <a:off x="7906997" y="5025339"/>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7" name="Oval 186"/>
            <p:cNvSpPr/>
            <p:nvPr/>
          </p:nvSpPr>
          <p:spPr bwMode="auto">
            <a:xfrm>
              <a:off x="8040346" y="502533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8" name="Oval 187"/>
            <p:cNvSpPr/>
            <p:nvPr/>
          </p:nvSpPr>
          <p:spPr bwMode="auto">
            <a:xfrm>
              <a:off x="7594660" y="5177739"/>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89" name="Oval 188"/>
            <p:cNvSpPr/>
            <p:nvPr/>
          </p:nvSpPr>
          <p:spPr bwMode="auto">
            <a:xfrm>
              <a:off x="7449486" y="5331619"/>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0" name="Oval 189"/>
            <p:cNvSpPr/>
            <p:nvPr/>
          </p:nvSpPr>
          <p:spPr bwMode="auto">
            <a:xfrm>
              <a:off x="7187568" y="54864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1" name="Oval 190"/>
            <p:cNvSpPr/>
            <p:nvPr/>
          </p:nvSpPr>
          <p:spPr bwMode="auto">
            <a:xfrm>
              <a:off x="7189901" y="5638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2" name="Oval 191"/>
            <p:cNvSpPr/>
            <p:nvPr/>
          </p:nvSpPr>
          <p:spPr bwMode="auto">
            <a:xfrm>
              <a:off x="7325642" y="56388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3" name="TextBox 192"/>
            <p:cNvSpPr txBox="1"/>
            <p:nvPr/>
          </p:nvSpPr>
          <p:spPr>
            <a:xfrm>
              <a:off x="609875" y="6140678"/>
              <a:ext cx="4055262" cy="200055"/>
            </a:xfrm>
            <a:prstGeom prst="rect">
              <a:avLst/>
            </a:prstGeom>
            <a:noFill/>
          </p:spPr>
          <p:txBody>
            <a:bodyPr wrap="square" rtlCol="0">
              <a:spAutoFit/>
            </a:bodyPr>
            <a:lstStyle/>
            <a:p>
              <a:r>
                <a:rPr lang="en-GB" sz="700" dirty="0" smtClean="0">
                  <a:solidFill>
                    <a:schemeClr val="tx1">
                      <a:lumMod val="50000"/>
                      <a:lumOff val="50000"/>
                    </a:schemeClr>
                  </a:solidFill>
                  <a:latin typeface="Arial" pitchFamily="34" charset="0"/>
                  <a:cs typeface="Arial" pitchFamily="34" charset="0"/>
                </a:rPr>
                <a:t>* Includes high-seas monitoring under regional fisheries management treaties.</a:t>
              </a:r>
              <a:endParaRPr lang="en-US" sz="700" dirty="0">
                <a:solidFill>
                  <a:schemeClr val="tx1">
                    <a:lumMod val="50000"/>
                    <a:lumOff val="50000"/>
                  </a:schemeClr>
                </a:solidFill>
              </a:endParaRPr>
            </a:p>
          </p:txBody>
        </p:sp>
        <p:sp>
          <p:nvSpPr>
            <p:cNvPr id="194" name="Oval 193"/>
            <p:cNvSpPr/>
            <p:nvPr/>
          </p:nvSpPr>
          <p:spPr bwMode="auto">
            <a:xfrm>
              <a:off x="1419558" y="3962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5" name="Oval 194"/>
            <p:cNvSpPr/>
            <p:nvPr/>
          </p:nvSpPr>
          <p:spPr bwMode="auto">
            <a:xfrm>
              <a:off x="1552907" y="3962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6" name="Oval 195"/>
            <p:cNvSpPr/>
            <p:nvPr/>
          </p:nvSpPr>
          <p:spPr bwMode="auto">
            <a:xfrm>
              <a:off x="1256098" y="54864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7" name="Oval 196"/>
            <p:cNvSpPr/>
            <p:nvPr/>
          </p:nvSpPr>
          <p:spPr bwMode="auto">
            <a:xfrm>
              <a:off x="1389447" y="54864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8" name="Oval 197"/>
            <p:cNvSpPr/>
            <p:nvPr/>
          </p:nvSpPr>
          <p:spPr bwMode="auto">
            <a:xfrm>
              <a:off x="1114766" y="56388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99" name="Oval 198"/>
            <p:cNvSpPr/>
            <p:nvPr/>
          </p:nvSpPr>
          <p:spPr bwMode="auto">
            <a:xfrm>
              <a:off x="5567366" y="28940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0" name="Oval 199"/>
            <p:cNvSpPr/>
            <p:nvPr/>
          </p:nvSpPr>
          <p:spPr bwMode="auto">
            <a:xfrm>
              <a:off x="5700715" y="28940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1" name="Oval 200"/>
            <p:cNvSpPr/>
            <p:nvPr/>
          </p:nvSpPr>
          <p:spPr bwMode="auto">
            <a:xfrm>
              <a:off x="5179534" y="4567200"/>
              <a:ext cx="73152" cy="73152"/>
            </a:xfrm>
            <a:prstGeom prst="ellipse">
              <a:avLst/>
            </a:prstGeom>
            <a:solidFill>
              <a:srgbClr val="764D29"/>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2" name="Oval 201"/>
            <p:cNvSpPr/>
            <p:nvPr/>
          </p:nvSpPr>
          <p:spPr bwMode="auto">
            <a:xfrm>
              <a:off x="5312883" y="4567200"/>
              <a:ext cx="73152" cy="73152"/>
            </a:xfrm>
            <a:prstGeom prst="ellipse">
              <a:avLst/>
            </a:prstGeom>
            <a:solidFill>
              <a:srgbClr val="C3912C"/>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203" name="Oval 202"/>
            <p:cNvSpPr/>
            <p:nvPr/>
          </p:nvSpPr>
          <p:spPr bwMode="auto">
            <a:xfrm>
              <a:off x="5448624" y="4567200"/>
              <a:ext cx="73152" cy="73152"/>
            </a:xfrm>
            <a:prstGeom prst="ellipse">
              <a:avLst/>
            </a:prstGeom>
            <a:solidFill>
              <a:srgbClr val="00AEEF"/>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Fisheries Solutions</a:t>
            </a:r>
          </a:p>
        </p:txBody>
      </p:sp>
      <p:pic>
        <p:nvPicPr>
          <p:cNvPr id="8" name="Content Placeholder 7" descr="Fisheries_tall_photos.jpg"/>
          <p:cNvPicPr>
            <a:picLocks noGrp="1" noChangeAspect="1"/>
          </p:cNvPicPr>
          <p:nvPr>
            <p:ph sz="half" idx="11"/>
          </p:nvPr>
        </p:nvPicPr>
        <p:blipFill>
          <a:blip r:embed="rId3" cstate="print"/>
          <a:stretch>
            <a:fillRect/>
          </a:stretch>
        </p:blipFill>
        <p:spPr>
          <a:xfrm>
            <a:off x="0" y="30139"/>
            <a:ext cx="4033838" cy="6764165"/>
          </a:xfrm>
        </p:spPr>
      </p:pic>
      <p:sp>
        <p:nvSpPr>
          <p:cNvPr id="7" name="Content Placeholder 6"/>
          <p:cNvSpPr>
            <a:spLocks noGrp="1"/>
          </p:cNvSpPr>
          <p:nvPr>
            <p:ph sz="half" idx="12"/>
          </p:nvPr>
        </p:nvSpPr>
        <p:spPr/>
        <p:txBody>
          <a:bodyPr/>
          <a:lstStyle/>
          <a:p>
            <a:r>
              <a:rPr lang="en-US" dirty="0" smtClean="0"/>
              <a:t>Overview</a:t>
            </a:r>
          </a:p>
          <a:p>
            <a:r>
              <a:rPr lang="en-US" dirty="0" smtClean="0"/>
              <a:t>From Ocean to Dinner Plate</a:t>
            </a:r>
          </a:p>
          <a:p>
            <a:r>
              <a:rPr lang="en-US" dirty="0" smtClean="0"/>
              <a:t>Fisheries Monitoring Center</a:t>
            </a:r>
          </a:p>
          <a:p>
            <a:r>
              <a:rPr lang="en-US" dirty="0" smtClean="0"/>
              <a:t>Electronic Logbooks</a:t>
            </a:r>
          </a:p>
          <a:p>
            <a:r>
              <a:rPr lang="en-US" dirty="0" smtClean="0"/>
              <a:t>Maritime Domain Awareness</a:t>
            </a:r>
            <a:endParaRPr lang="en-US" dirty="0"/>
          </a:p>
        </p:txBody>
      </p:sp>
      <p:pic>
        <p:nvPicPr>
          <p:cNvPr id="9" name="Picture 8" descr="bottom_swoosh.png"/>
          <p:cNvPicPr>
            <a:picLocks noChangeAspect="1"/>
          </p:cNvPicPr>
          <p:nvPr/>
        </p:nvPicPr>
        <p:blipFill>
          <a:blip r:embed="rId4" cstate="print"/>
          <a:stretch>
            <a:fillRect/>
          </a:stretch>
        </p:blipFill>
        <p:spPr>
          <a:xfrm>
            <a:off x="0" y="6394308"/>
            <a:ext cx="9144000" cy="455414"/>
          </a:xfrm>
          <a:prstGeom prst="rect">
            <a:avLst/>
          </a:prstGeom>
        </p:spPr>
      </p:pic>
      <p:sp>
        <p:nvSpPr>
          <p:cNvPr id="3" name="Slide Number Placeholder 2"/>
          <p:cNvSpPr>
            <a:spLocks noGrp="1"/>
          </p:cNvSpPr>
          <p:nvPr>
            <p:ph type="sldNum" sz="quarter" idx="10"/>
          </p:nvPr>
        </p:nvSpPr>
        <p:spPr/>
        <p:txBody>
          <a:bodyPr/>
          <a:lstStyle/>
          <a:p>
            <a:fld id="{DD8AAC07-CDBB-4200-9DD7-2D887DDF820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a:t>
            </a:fld>
            <a:endParaRPr lang="en-US" dirty="0"/>
          </a:p>
        </p:txBody>
      </p:sp>
      <p:sp>
        <p:nvSpPr>
          <p:cNvPr id="6" name="Content Placeholder 5"/>
          <p:cNvSpPr>
            <a:spLocks noGrp="1"/>
          </p:cNvSpPr>
          <p:nvPr>
            <p:ph sz="half" idx="1"/>
          </p:nvPr>
        </p:nvSpPr>
        <p:spPr/>
        <p:txBody>
          <a:bodyPr/>
          <a:lstStyle/>
          <a:p>
            <a:pPr marL="0">
              <a:buNone/>
            </a:pPr>
            <a:r>
              <a:rPr lang="en-US" b="0" dirty="0" smtClean="0">
                <a:solidFill>
                  <a:schemeClr val="tx1">
                    <a:lumMod val="85000"/>
                    <a:lumOff val="15000"/>
                  </a:schemeClr>
                </a:solidFill>
              </a:rPr>
              <a:t>Pole Star Space Applications Limited is a privately owned company headquartered in London, providing services to the global maritime industry. </a:t>
            </a:r>
          </a:p>
          <a:p>
            <a:pPr marL="0">
              <a:spcBef>
                <a:spcPts val="0"/>
              </a:spcBef>
              <a:buNone/>
            </a:pPr>
            <a:endParaRPr lang="en-US" b="0" dirty="0" smtClean="0">
              <a:solidFill>
                <a:schemeClr val="tx1">
                  <a:lumMod val="85000"/>
                  <a:lumOff val="15000"/>
                </a:schemeClr>
              </a:solidFill>
            </a:endParaRPr>
          </a:p>
          <a:p>
            <a:pPr marL="0">
              <a:spcBef>
                <a:spcPts val="0"/>
              </a:spcBef>
              <a:buNone/>
            </a:pPr>
            <a:r>
              <a:rPr lang="en-US" b="0" dirty="0" smtClean="0">
                <a:solidFill>
                  <a:schemeClr val="tx1">
                    <a:lumMod val="85000"/>
                    <a:lumOff val="15000"/>
                  </a:schemeClr>
                </a:solidFill>
              </a:rPr>
              <a:t>With five international office locations, and a network of over 60 distributors, we aim to be the principal provider of fleet management, ship security, LRIT and fisheries monitoring services.</a:t>
            </a:r>
            <a:endParaRPr lang="en-GB" b="0" dirty="0" smtClean="0">
              <a:solidFill>
                <a:schemeClr val="tx1">
                  <a:lumMod val="85000"/>
                  <a:lumOff val="15000"/>
                </a:schemeClr>
              </a:solidFill>
            </a:endParaRPr>
          </a:p>
          <a:p>
            <a:pPr marL="0"/>
            <a:endParaRPr lang="en-US" dirty="0"/>
          </a:p>
        </p:txBody>
      </p:sp>
      <p:pic>
        <p:nvPicPr>
          <p:cNvPr id="7" name="Picture 6"/>
          <p:cNvPicPr>
            <a:picLocks noChangeAspect="1" noChangeArrowheads="1"/>
          </p:cNvPicPr>
          <p:nvPr/>
        </p:nvPicPr>
        <p:blipFill>
          <a:blip r:embed="rId3" cstate="print"/>
          <a:srcRect/>
          <a:stretch>
            <a:fillRect/>
          </a:stretch>
        </p:blipFill>
        <p:spPr bwMode="auto">
          <a:xfrm>
            <a:off x="1577946" y="3735917"/>
            <a:ext cx="5276008" cy="2609255"/>
          </a:xfrm>
          <a:prstGeom prst="rect">
            <a:avLst/>
          </a:prstGeom>
          <a:noFill/>
          <a:ln w="9525">
            <a:noFill/>
            <a:miter lim="800000"/>
            <a:headEnd/>
            <a:tailEnd/>
          </a:ln>
        </p:spPr>
      </p:pic>
      <p:sp>
        <p:nvSpPr>
          <p:cNvPr id="8" name="Rectangle 7"/>
          <p:cNvSpPr/>
          <p:nvPr/>
        </p:nvSpPr>
        <p:spPr>
          <a:xfrm>
            <a:off x="6564566" y="4701043"/>
            <a:ext cx="2258073" cy="830997"/>
          </a:xfrm>
          <a:prstGeom prst="rect">
            <a:avLst/>
          </a:prstGeom>
        </p:spPr>
        <p:txBody>
          <a:bodyPr wrap="square">
            <a:spAutoFit/>
          </a:bodyPr>
          <a:lstStyle/>
          <a:p>
            <a:r>
              <a:rPr lang="en-US" sz="1600" dirty="0" smtClean="0">
                <a:solidFill>
                  <a:schemeClr val="tx1">
                    <a:lumMod val="85000"/>
                    <a:lumOff val="15000"/>
                  </a:schemeClr>
                </a:solidFill>
              </a:rPr>
              <a:t>• Pole Star office</a:t>
            </a:r>
          </a:p>
          <a:p>
            <a:r>
              <a:rPr lang="en-US" sz="1600" dirty="0" smtClean="0">
                <a:solidFill>
                  <a:schemeClr val="tx1">
                    <a:lumMod val="85000"/>
                    <a:lumOff val="15000"/>
                  </a:schemeClr>
                </a:solidFill>
              </a:rPr>
              <a:t>	</a:t>
            </a:r>
          </a:p>
          <a:p>
            <a:r>
              <a:rPr lang="en-US" sz="1600" dirty="0" smtClean="0">
                <a:solidFill>
                  <a:schemeClr val="tx1">
                    <a:lumMod val="85000"/>
                    <a:lumOff val="15000"/>
                  </a:schemeClr>
                </a:solidFill>
              </a:rPr>
              <a:t>• Distributor location </a:t>
            </a:r>
            <a:endParaRPr lang="en-US" sz="1600" dirty="0">
              <a:solidFill>
                <a:schemeClr val="tx1">
                  <a:lumMod val="85000"/>
                  <a:lumOff val="15000"/>
                </a:schemeClr>
              </a:solidFill>
            </a:endParaRPr>
          </a:p>
        </p:txBody>
      </p:sp>
      <p:sp>
        <p:nvSpPr>
          <p:cNvPr id="9" name="Oval 8"/>
          <p:cNvSpPr/>
          <p:nvPr/>
        </p:nvSpPr>
        <p:spPr bwMode="auto">
          <a:xfrm>
            <a:off x="6571709" y="4790810"/>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0" name="Oval 9"/>
          <p:cNvSpPr/>
          <p:nvPr/>
        </p:nvSpPr>
        <p:spPr bwMode="auto">
          <a:xfrm>
            <a:off x="6571709" y="5276791"/>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The Complete Range of Fisheries Solutions</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20</a:t>
            </a:fld>
            <a:endParaRPr lang="en-US" dirty="0"/>
          </a:p>
        </p:txBody>
      </p:sp>
      <p:sp>
        <p:nvSpPr>
          <p:cNvPr id="10" name="Content Placeholder 9"/>
          <p:cNvSpPr>
            <a:spLocks noGrp="1"/>
          </p:cNvSpPr>
          <p:nvPr>
            <p:ph sz="half" idx="1"/>
          </p:nvPr>
        </p:nvSpPr>
        <p:spPr/>
        <p:txBody>
          <a:bodyPr/>
          <a:lstStyle/>
          <a:p>
            <a:pPr lvl="0">
              <a:buSzPct val="120000"/>
              <a:buFont typeface="Arial" pitchFamily="34" charset="0"/>
              <a:buChar char="•"/>
            </a:pPr>
            <a:r>
              <a:rPr lang="en-US" sz="1800" b="0" dirty="0" smtClean="0"/>
              <a:t>Fisheries authorities, in 35 countries and territories, rely on Pole Star fisheries solutions for environmental monitoring of more than 6,000 fishing vessels.</a:t>
            </a:r>
          </a:p>
          <a:p>
            <a:pPr lvl="0">
              <a:buSzPct val="120000"/>
              <a:buNone/>
            </a:pPr>
            <a:endParaRPr lang="en-US" sz="1800" b="0" dirty="0" smtClean="0"/>
          </a:p>
          <a:p>
            <a:pPr lvl="0">
              <a:buSzPct val="120000"/>
              <a:buFont typeface="Arial" pitchFamily="34" charset="0"/>
              <a:buChar char="•"/>
            </a:pPr>
            <a:r>
              <a:rPr lang="en-US" sz="1800" b="0" dirty="0" smtClean="0"/>
              <a:t>Pole Star offers a full range of fisheries solutions, including:</a:t>
            </a:r>
          </a:p>
          <a:p>
            <a:pPr>
              <a:buNone/>
            </a:pPr>
            <a:endParaRPr lang="en-US" sz="1800" b="0" dirty="0"/>
          </a:p>
        </p:txBody>
      </p:sp>
      <p:sp>
        <p:nvSpPr>
          <p:cNvPr id="11" name="Content Placeholder 9"/>
          <p:cNvSpPr txBox="1">
            <a:spLocks/>
          </p:cNvSpPr>
          <p:nvPr/>
        </p:nvSpPr>
        <p:spPr bwMode="auto">
          <a:xfrm>
            <a:off x="289420" y="2945502"/>
            <a:ext cx="4475527" cy="1695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Vessel Monitoring Systems (VMS)</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Electronic logbooks</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Electronic catch reporting</a:t>
            </a:r>
            <a:endParaRPr kumimoji="0" lang="en-US" sz="1600" b="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sp>
        <p:nvSpPr>
          <p:cNvPr id="12" name="Content Placeholder 9"/>
          <p:cNvSpPr txBox="1">
            <a:spLocks/>
          </p:cNvSpPr>
          <p:nvPr/>
        </p:nvSpPr>
        <p:spPr bwMode="auto">
          <a:xfrm>
            <a:off x="4632820" y="2945502"/>
            <a:ext cx="4307747" cy="1695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Quota management systems</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Seafood traceability reporting</a:t>
            </a:r>
          </a:p>
          <a:p>
            <a:pPr marL="640080" lvl="0" indent="-274320" defTabSz="914400">
              <a:lnSpc>
                <a:spcPct val="150000"/>
              </a:lnSpc>
              <a:spcBef>
                <a:spcPct val="20000"/>
              </a:spcBef>
              <a:buClr>
                <a:srgbClr val="0D77C6"/>
              </a:buClr>
              <a:buSzPct val="100000"/>
              <a:buFont typeface="Arial" pitchFamily="34" charset="0"/>
              <a:buChar char="•"/>
            </a:pPr>
            <a:r>
              <a:rPr lang="en-US" sz="1600" dirty="0" smtClean="0">
                <a:solidFill>
                  <a:schemeClr val="tx1">
                    <a:lumMod val="75000"/>
                    <a:lumOff val="25000"/>
                  </a:schemeClr>
                </a:solidFill>
                <a:latin typeface="Arial" pitchFamily="34" charset="0"/>
                <a:cs typeface="Arial" pitchFamily="34" charset="0"/>
              </a:rPr>
              <a:t>Catch documentation systems</a:t>
            </a:r>
            <a:endParaRPr kumimoji="0" lang="en-US" sz="1600" b="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300" dirty="0" smtClean="0"/>
              <a:t>Pole Star Fisheries Solutions – from Ocean to Dinner Plate</a:t>
            </a:r>
            <a:endParaRPr lang="en-US" sz="23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21</a:t>
            </a:fld>
            <a:endParaRPr lang="en-US" dirty="0"/>
          </a:p>
        </p:txBody>
      </p:sp>
      <p:pic>
        <p:nvPicPr>
          <p:cNvPr id="8" name="Picture 7" descr="Traceability.jpg"/>
          <p:cNvPicPr>
            <a:picLocks noChangeAspect="1"/>
          </p:cNvPicPr>
          <p:nvPr/>
        </p:nvPicPr>
        <p:blipFill>
          <a:blip r:embed="rId3" cstate="print"/>
          <a:stretch>
            <a:fillRect/>
          </a:stretch>
        </p:blipFill>
        <p:spPr>
          <a:xfrm>
            <a:off x="411585" y="900121"/>
            <a:ext cx="8328949" cy="5262339"/>
          </a:xfrm>
          <a:prstGeom prst="rect">
            <a:avLst/>
          </a:prstGeom>
        </p:spPr>
      </p:pic>
      <p:sp>
        <p:nvSpPr>
          <p:cNvPr id="6" name="TextBox 5"/>
          <p:cNvSpPr txBox="1"/>
          <p:nvPr/>
        </p:nvSpPr>
        <p:spPr bwMode="auto">
          <a:xfrm rot="16200000">
            <a:off x="-272477" y="5544697"/>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300" dirty="0" smtClean="0"/>
              <a:t>Overview of the Fisheries Monitoring Centre</a:t>
            </a:r>
            <a:endParaRPr lang="en-US" sz="23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22</a:t>
            </a:fld>
            <a:endParaRPr lang="en-US" dirty="0"/>
          </a:p>
        </p:txBody>
      </p:sp>
      <p:pic>
        <p:nvPicPr>
          <p:cNvPr id="8" name="Picture 4"/>
          <p:cNvPicPr>
            <a:picLocks noChangeAspect="1" noChangeArrowheads="1"/>
          </p:cNvPicPr>
          <p:nvPr/>
        </p:nvPicPr>
        <p:blipFill>
          <a:blip r:embed="rId3" cstate="print"/>
          <a:srcRect/>
          <a:stretch>
            <a:fillRect/>
          </a:stretch>
        </p:blipFill>
        <p:spPr bwMode="auto">
          <a:xfrm>
            <a:off x="419450" y="868959"/>
            <a:ext cx="8292995" cy="5413361"/>
          </a:xfrm>
          <a:prstGeom prst="rect">
            <a:avLst/>
          </a:prstGeom>
          <a:noFill/>
          <a:ln w="9525">
            <a:noFill/>
            <a:miter lim="800000"/>
            <a:headEnd/>
            <a:tailEnd/>
          </a:ln>
        </p:spPr>
      </p:pic>
      <p:sp>
        <p:nvSpPr>
          <p:cNvPr id="9" name="Rectangle 2"/>
          <p:cNvSpPr>
            <a:spLocks noChangeArrowheads="1"/>
          </p:cNvSpPr>
          <p:nvPr/>
        </p:nvSpPr>
        <p:spPr bwMode="auto">
          <a:xfrm>
            <a:off x="419450" y="408266"/>
            <a:ext cx="829299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6911623" y="2146098"/>
            <a:ext cx="1416047" cy="338554"/>
          </a:xfrm>
          <a:prstGeom prst="rect">
            <a:avLst/>
          </a:prstGeom>
          <a:noFill/>
        </p:spPr>
        <p:txBody>
          <a:bodyPr wrap="square" rtlCol="0">
            <a:spAutoFit/>
          </a:bodyPr>
          <a:lstStyle/>
          <a:p>
            <a:r>
              <a:rPr lang="en-US" sz="1600" b="1" dirty="0" smtClean="0">
                <a:solidFill>
                  <a:schemeClr val="tx1">
                    <a:lumMod val="50000"/>
                    <a:lumOff val="50000"/>
                  </a:schemeClr>
                </a:solidFill>
                <a:latin typeface="Arial" pitchFamily="34" charset="0"/>
                <a:cs typeface="Arial" pitchFamily="34" charset="0"/>
              </a:rPr>
              <a:t>Ship</a:t>
            </a:r>
            <a:endParaRPr lang="en-US" sz="1600" b="1" dirty="0">
              <a:solidFill>
                <a:schemeClr val="tx1">
                  <a:lumMod val="50000"/>
                  <a:lumOff val="50000"/>
                </a:schemeClr>
              </a:solidFill>
              <a:latin typeface="Arial" pitchFamily="34" charset="0"/>
              <a:cs typeface="Arial" pitchFamily="34" charset="0"/>
            </a:endParaRPr>
          </a:p>
        </p:txBody>
      </p:sp>
      <p:sp>
        <p:nvSpPr>
          <p:cNvPr id="11" name="TextBox 10"/>
          <p:cNvSpPr txBox="1"/>
          <p:nvPr/>
        </p:nvSpPr>
        <p:spPr>
          <a:xfrm>
            <a:off x="6899608" y="3856785"/>
            <a:ext cx="1428061" cy="830997"/>
          </a:xfrm>
          <a:prstGeom prst="rect">
            <a:avLst/>
          </a:prstGeom>
          <a:noFill/>
        </p:spPr>
        <p:txBody>
          <a:bodyPr wrap="square" rtlCol="0">
            <a:spAutoFit/>
          </a:bodyPr>
          <a:lstStyle/>
          <a:p>
            <a:r>
              <a:rPr lang="en-US" sz="1600" b="1" dirty="0" smtClean="0">
                <a:solidFill>
                  <a:schemeClr val="tx1">
                    <a:lumMod val="50000"/>
                    <a:lumOff val="50000"/>
                  </a:schemeClr>
                </a:solidFill>
                <a:latin typeface="Arial" pitchFamily="34" charset="0"/>
                <a:cs typeface="Arial" pitchFamily="34" charset="0"/>
              </a:rPr>
              <a:t>Fisheries</a:t>
            </a:r>
          </a:p>
          <a:p>
            <a:r>
              <a:rPr lang="en-US" sz="1600" b="1" dirty="0" smtClean="0">
                <a:solidFill>
                  <a:schemeClr val="tx1">
                    <a:lumMod val="50000"/>
                    <a:lumOff val="50000"/>
                  </a:schemeClr>
                </a:solidFill>
                <a:latin typeface="Arial" pitchFamily="34" charset="0"/>
                <a:cs typeface="Arial" pitchFamily="34" charset="0"/>
              </a:rPr>
              <a:t>Monitoring Centre</a:t>
            </a:r>
            <a:endParaRPr lang="en-US" sz="1600" b="1" dirty="0">
              <a:solidFill>
                <a:schemeClr val="tx1">
                  <a:lumMod val="50000"/>
                  <a:lumOff val="50000"/>
                </a:schemeClr>
              </a:solidFill>
              <a:latin typeface="Arial" pitchFamily="34" charset="0"/>
              <a:cs typeface="Arial" pitchFamily="34" charset="0"/>
            </a:endParaRPr>
          </a:p>
        </p:txBody>
      </p:sp>
      <p:sp>
        <p:nvSpPr>
          <p:cNvPr id="12" name="TextBox 11"/>
          <p:cNvSpPr txBox="1"/>
          <p:nvPr/>
        </p:nvSpPr>
        <p:spPr>
          <a:xfrm>
            <a:off x="6876792" y="5592136"/>
            <a:ext cx="1694693" cy="338554"/>
          </a:xfrm>
          <a:prstGeom prst="rect">
            <a:avLst/>
          </a:prstGeom>
          <a:noFill/>
        </p:spPr>
        <p:txBody>
          <a:bodyPr wrap="square" rtlCol="0">
            <a:spAutoFit/>
          </a:bodyPr>
          <a:lstStyle/>
          <a:p>
            <a:r>
              <a:rPr lang="en-US" sz="1600" b="1" dirty="0" smtClean="0">
                <a:solidFill>
                  <a:schemeClr val="tx1">
                    <a:lumMod val="50000"/>
                    <a:lumOff val="50000"/>
                  </a:schemeClr>
                </a:solidFill>
                <a:latin typeface="Arial" pitchFamily="34" charset="0"/>
                <a:cs typeface="Arial" pitchFamily="34" charset="0"/>
              </a:rPr>
              <a:t>Users</a:t>
            </a:r>
            <a:endParaRPr lang="en-US" sz="1600" b="1" dirty="0">
              <a:solidFill>
                <a:schemeClr val="tx1">
                  <a:lumMod val="50000"/>
                  <a:lumOff val="50000"/>
                </a:schemeClr>
              </a:solidFill>
              <a:latin typeface="Arial" pitchFamily="34" charset="0"/>
              <a:cs typeface="Arial" pitchFamily="34" charset="0"/>
            </a:endParaRPr>
          </a:p>
        </p:txBody>
      </p:sp>
      <p:sp>
        <p:nvSpPr>
          <p:cNvPr id="13" name="TextBox 12"/>
          <p:cNvSpPr txBox="1"/>
          <p:nvPr/>
        </p:nvSpPr>
        <p:spPr>
          <a:xfrm>
            <a:off x="4749347" y="2442298"/>
            <a:ext cx="966016" cy="600164"/>
          </a:xfrm>
          <a:prstGeom prst="rect">
            <a:avLst/>
          </a:prstGeom>
          <a:noFill/>
        </p:spPr>
        <p:txBody>
          <a:bodyPr wrap="square" rtlCol="0">
            <a:spAutoFit/>
          </a:bodyPr>
          <a:lstStyle/>
          <a:p>
            <a:pPr algn="ctr"/>
            <a:r>
              <a:rPr lang="en-US" sz="1100" dirty="0" smtClean="0">
                <a:latin typeface="Arial" pitchFamily="34" charset="0"/>
                <a:cs typeface="Arial" pitchFamily="34" charset="0"/>
              </a:rPr>
              <a:t>Synthetic</a:t>
            </a:r>
          </a:p>
          <a:p>
            <a:pPr algn="ctr"/>
            <a:r>
              <a:rPr lang="en-US" sz="1100" dirty="0" smtClean="0">
                <a:latin typeface="Arial" pitchFamily="34" charset="0"/>
                <a:cs typeface="Arial" pitchFamily="34" charset="0"/>
              </a:rPr>
              <a:t>Aperture</a:t>
            </a:r>
          </a:p>
          <a:p>
            <a:pPr algn="ctr"/>
            <a:r>
              <a:rPr lang="en-US" sz="1100" dirty="0" smtClean="0">
                <a:latin typeface="Arial" pitchFamily="34" charset="0"/>
                <a:cs typeface="Arial" pitchFamily="34" charset="0"/>
              </a:rPr>
              <a:t>Radar</a:t>
            </a:r>
            <a:endParaRPr lang="en-US" sz="1100" dirty="0">
              <a:latin typeface="Arial" pitchFamily="34" charset="0"/>
              <a:cs typeface="Arial" pitchFamily="34" charset="0"/>
            </a:endParaRPr>
          </a:p>
        </p:txBody>
      </p:sp>
      <p:sp>
        <p:nvSpPr>
          <p:cNvPr id="14" name="TextBox 13"/>
          <p:cNvSpPr txBox="1"/>
          <p:nvPr/>
        </p:nvSpPr>
        <p:spPr>
          <a:xfrm>
            <a:off x="3505639" y="2442298"/>
            <a:ext cx="1304123" cy="600164"/>
          </a:xfrm>
          <a:prstGeom prst="rect">
            <a:avLst/>
          </a:prstGeom>
          <a:noFill/>
        </p:spPr>
        <p:txBody>
          <a:bodyPr wrap="square" rtlCol="0">
            <a:spAutoFit/>
          </a:bodyPr>
          <a:lstStyle/>
          <a:p>
            <a:pPr algn="ctr"/>
            <a:r>
              <a:rPr lang="en-US" sz="1100" dirty="0" smtClean="0">
                <a:latin typeface="Arial" pitchFamily="34" charset="0"/>
                <a:cs typeface="Arial" pitchFamily="34" charset="0"/>
              </a:rPr>
              <a:t>Ocean &amp;</a:t>
            </a:r>
          </a:p>
          <a:p>
            <a:pPr algn="ctr"/>
            <a:r>
              <a:rPr lang="en-US" sz="1100" dirty="0" smtClean="0">
                <a:latin typeface="Arial" pitchFamily="34" charset="0"/>
                <a:cs typeface="Arial" pitchFamily="34" charset="0"/>
              </a:rPr>
              <a:t>Meteorological</a:t>
            </a:r>
          </a:p>
          <a:p>
            <a:pPr algn="ctr"/>
            <a:r>
              <a:rPr lang="en-US" sz="1100" dirty="0" smtClean="0">
                <a:latin typeface="Arial" pitchFamily="34" charset="0"/>
                <a:cs typeface="Arial" pitchFamily="34" charset="0"/>
              </a:rPr>
              <a:t>Data</a:t>
            </a:r>
            <a:endParaRPr lang="en-US" sz="1100" dirty="0">
              <a:latin typeface="Arial" pitchFamily="34" charset="0"/>
              <a:cs typeface="Arial" pitchFamily="34" charset="0"/>
            </a:endParaRPr>
          </a:p>
        </p:txBody>
      </p:sp>
      <p:sp>
        <p:nvSpPr>
          <p:cNvPr id="15" name="TextBox 14"/>
          <p:cNvSpPr txBox="1"/>
          <p:nvPr/>
        </p:nvSpPr>
        <p:spPr>
          <a:xfrm>
            <a:off x="1466010" y="2448492"/>
            <a:ext cx="1400721" cy="646331"/>
          </a:xfrm>
          <a:prstGeom prst="rect">
            <a:avLst/>
          </a:prstGeom>
          <a:noFill/>
        </p:spPr>
        <p:txBody>
          <a:bodyPr wrap="square" rtlCol="0">
            <a:spAutoFit/>
          </a:bodyPr>
          <a:lstStyle/>
          <a:p>
            <a:pPr algn="ctr"/>
            <a:r>
              <a:rPr lang="en-US" sz="1200" b="1" dirty="0" smtClean="0">
                <a:latin typeface="Arial" pitchFamily="34" charset="0"/>
                <a:cs typeface="Arial" pitchFamily="34" charset="0"/>
              </a:rPr>
              <a:t>E-Forms</a:t>
            </a:r>
          </a:p>
          <a:p>
            <a:pPr algn="ct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GPS Tracking</a:t>
            </a:r>
            <a:endParaRPr lang="en-US" sz="1200" b="1" dirty="0">
              <a:latin typeface="Arial" pitchFamily="34" charset="0"/>
              <a:cs typeface="Arial" pitchFamily="34" charset="0"/>
            </a:endParaRPr>
          </a:p>
        </p:txBody>
      </p:sp>
      <p:sp>
        <p:nvSpPr>
          <p:cNvPr id="16" name="TextBox 15"/>
          <p:cNvSpPr txBox="1"/>
          <p:nvPr/>
        </p:nvSpPr>
        <p:spPr>
          <a:xfrm>
            <a:off x="1082871" y="3475409"/>
            <a:ext cx="2173538"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Communication</a:t>
            </a:r>
          </a:p>
          <a:p>
            <a:pPr algn="ctr"/>
            <a:r>
              <a:rPr lang="en-US" sz="1400" b="1" dirty="0" smtClean="0">
                <a:latin typeface="Arial" pitchFamily="34" charset="0"/>
                <a:cs typeface="Arial" pitchFamily="34" charset="0"/>
              </a:rPr>
              <a:t>Service Providers</a:t>
            </a:r>
            <a:endParaRPr lang="en-US" sz="1400" b="1" dirty="0">
              <a:latin typeface="Arial" pitchFamily="34" charset="0"/>
              <a:cs typeface="Arial" pitchFamily="34" charset="0"/>
            </a:endParaRPr>
          </a:p>
        </p:txBody>
      </p:sp>
      <p:sp>
        <p:nvSpPr>
          <p:cNvPr id="17" name="TextBox 16"/>
          <p:cNvSpPr txBox="1"/>
          <p:nvPr/>
        </p:nvSpPr>
        <p:spPr>
          <a:xfrm>
            <a:off x="3611486" y="3475409"/>
            <a:ext cx="2173538"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Data</a:t>
            </a:r>
          </a:p>
          <a:p>
            <a:pPr algn="ctr"/>
            <a:r>
              <a:rPr lang="en-US" sz="1400" b="1" dirty="0" smtClean="0">
                <a:latin typeface="Arial" pitchFamily="34" charset="0"/>
                <a:cs typeface="Arial" pitchFamily="34" charset="0"/>
              </a:rPr>
              <a:t>Providers</a:t>
            </a:r>
            <a:endParaRPr lang="en-US" sz="1400" b="1" dirty="0">
              <a:latin typeface="Arial" pitchFamily="34" charset="0"/>
              <a:cs typeface="Arial" pitchFamily="34" charset="0"/>
            </a:endParaRPr>
          </a:p>
        </p:txBody>
      </p:sp>
      <p:sp>
        <p:nvSpPr>
          <p:cNvPr id="18" name="TextBox 17"/>
          <p:cNvSpPr txBox="1"/>
          <p:nvPr/>
        </p:nvSpPr>
        <p:spPr>
          <a:xfrm>
            <a:off x="1308683" y="4567224"/>
            <a:ext cx="4202884" cy="369332"/>
          </a:xfrm>
          <a:prstGeom prst="rect">
            <a:avLst/>
          </a:prstGeom>
          <a:noFill/>
        </p:spPr>
        <p:txBody>
          <a:bodyPr wrap="square" rtlCol="0">
            <a:spAutoFit/>
          </a:bodyPr>
          <a:lstStyle/>
          <a:p>
            <a:pPr algn="ctr"/>
            <a:r>
              <a:rPr lang="en-US" sz="1800" b="1" dirty="0" smtClean="0">
                <a:latin typeface="Arial" pitchFamily="34" charset="0"/>
                <a:cs typeface="Arial" pitchFamily="34" charset="0"/>
              </a:rPr>
              <a:t>Pole Star Fisheries Solutions</a:t>
            </a:r>
            <a:endParaRPr lang="en-US" sz="1800" b="1" dirty="0">
              <a:latin typeface="Arial" pitchFamily="34" charset="0"/>
              <a:cs typeface="Arial" pitchFamily="34" charset="0"/>
            </a:endParaRPr>
          </a:p>
        </p:txBody>
      </p:sp>
      <p:sp>
        <p:nvSpPr>
          <p:cNvPr id="19" name="TextBox 18"/>
          <p:cNvSpPr txBox="1"/>
          <p:nvPr/>
        </p:nvSpPr>
        <p:spPr>
          <a:xfrm>
            <a:off x="682179"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Licensing</a:t>
            </a:r>
          </a:p>
          <a:p>
            <a:pPr algn="ctr"/>
            <a:r>
              <a:rPr lang="en-US" sz="1200" b="1" dirty="0" smtClean="0">
                <a:latin typeface="Arial" pitchFamily="34" charset="0"/>
                <a:cs typeface="Arial" pitchFamily="34" charset="0"/>
              </a:rPr>
              <a:t>Permits</a:t>
            </a:r>
            <a:endParaRPr lang="en-US" sz="1200" b="1" dirty="0">
              <a:latin typeface="Arial" pitchFamily="34" charset="0"/>
              <a:cs typeface="Arial" pitchFamily="34" charset="0"/>
            </a:endParaRPr>
          </a:p>
        </p:txBody>
      </p:sp>
      <p:sp>
        <p:nvSpPr>
          <p:cNvPr id="20" name="TextBox 19"/>
          <p:cNvSpPr txBox="1"/>
          <p:nvPr/>
        </p:nvSpPr>
        <p:spPr>
          <a:xfrm>
            <a:off x="1605333"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Search &amp; Rescue</a:t>
            </a:r>
            <a:endParaRPr lang="en-US" sz="1200" b="1" dirty="0">
              <a:latin typeface="Arial" pitchFamily="34" charset="0"/>
              <a:cs typeface="Arial" pitchFamily="34" charset="0"/>
            </a:endParaRPr>
          </a:p>
        </p:txBody>
      </p:sp>
      <p:sp>
        <p:nvSpPr>
          <p:cNvPr id="21" name="TextBox 20"/>
          <p:cNvSpPr txBox="1"/>
          <p:nvPr/>
        </p:nvSpPr>
        <p:spPr>
          <a:xfrm>
            <a:off x="2510933"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Fisheries Science</a:t>
            </a:r>
            <a:endParaRPr lang="en-US" sz="1200" b="1" dirty="0">
              <a:latin typeface="Arial" pitchFamily="34" charset="0"/>
              <a:cs typeface="Arial" pitchFamily="34" charset="0"/>
            </a:endParaRPr>
          </a:p>
        </p:txBody>
      </p:sp>
      <p:sp>
        <p:nvSpPr>
          <p:cNvPr id="22" name="TextBox 21"/>
          <p:cNvSpPr txBox="1"/>
          <p:nvPr/>
        </p:nvSpPr>
        <p:spPr>
          <a:xfrm>
            <a:off x="3425777" y="5524682"/>
            <a:ext cx="966017"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Quota</a:t>
            </a:r>
          </a:p>
          <a:p>
            <a:pPr algn="ctr"/>
            <a:r>
              <a:rPr lang="en-US" sz="1200" b="1" dirty="0" smtClean="0">
                <a:latin typeface="Arial" pitchFamily="34" charset="0"/>
                <a:cs typeface="Arial" pitchFamily="34" charset="0"/>
              </a:rPr>
              <a:t>Mgmt</a:t>
            </a:r>
            <a:endParaRPr lang="en-US" sz="1200" b="1" dirty="0">
              <a:latin typeface="Arial" pitchFamily="34" charset="0"/>
              <a:cs typeface="Arial" pitchFamily="34" charset="0"/>
            </a:endParaRPr>
          </a:p>
        </p:txBody>
      </p:sp>
      <p:sp>
        <p:nvSpPr>
          <p:cNvPr id="23" name="TextBox 22"/>
          <p:cNvSpPr txBox="1"/>
          <p:nvPr/>
        </p:nvSpPr>
        <p:spPr>
          <a:xfrm>
            <a:off x="4242666" y="5623472"/>
            <a:ext cx="115922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Enforcement</a:t>
            </a:r>
            <a:endParaRPr lang="en-US" sz="1100" b="1" dirty="0">
              <a:latin typeface="Arial" pitchFamily="34" charset="0"/>
              <a:cs typeface="Arial" pitchFamily="34" charset="0"/>
            </a:endParaRPr>
          </a:p>
        </p:txBody>
      </p:sp>
      <p:sp>
        <p:nvSpPr>
          <p:cNvPr id="24" name="TextBox 23"/>
          <p:cNvSpPr txBox="1"/>
          <p:nvPr/>
        </p:nvSpPr>
        <p:spPr>
          <a:xfrm>
            <a:off x="5262563" y="5595073"/>
            <a:ext cx="966018"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Legal</a:t>
            </a:r>
            <a:endParaRPr lang="en-US" sz="1200" b="1" dirty="0">
              <a:latin typeface="Arial" pitchFamily="34" charset="0"/>
              <a:cs typeface="Arial" pitchFamily="34" charset="0"/>
            </a:endParaRPr>
          </a:p>
        </p:txBody>
      </p:sp>
      <p:sp>
        <p:nvSpPr>
          <p:cNvPr id="25" name="TextBox 24"/>
          <p:cNvSpPr txBox="1"/>
          <p:nvPr/>
        </p:nvSpPr>
        <p:spPr>
          <a:xfrm>
            <a:off x="804225" y="2060394"/>
            <a:ext cx="1054355" cy="276999"/>
          </a:xfrm>
          <a:prstGeom prst="rect">
            <a:avLst/>
          </a:prstGeom>
          <a:noFill/>
        </p:spPr>
        <p:txBody>
          <a:bodyPr wrap="square" rtlCol="0">
            <a:spAutoFit/>
          </a:bodyPr>
          <a:lstStyle/>
          <a:p>
            <a:pPr algn="r"/>
            <a:r>
              <a:rPr lang="en-US" sz="1200" dirty="0" smtClean="0">
                <a:latin typeface="Arial" pitchFamily="34" charset="0"/>
                <a:cs typeface="Arial" pitchFamily="34" charset="0"/>
              </a:rPr>
              <a:t>Captain</a:t>
            </a:r>
            <a:endParaRPr lang="en-US" sz="1200" dirty="0">
              <a:latin typeface="Arial" pitchFamily="34" charset="0"/>
              <a:cs typeface="Arial" pitchFamily="34" charset="0"/>
            </a:endParaRPr>
          </a:p>
        </p:txBody>
      </p:sp>
      <p:sp>
        <p:nvSpPr>
          <p:cNvPr id="26" name="TextBox 25"/>
          <p:cNvSpPr txBox="1"/>
          <p:nvPr/>
        </p:nvSpPr>
        <p:spPr>
          <a:xfrm>
            <a:off x="2498634" y="2060394"/>
            <a:ext cx="1054355" cy="276999"/>
          </a:xfrm>
          <a:prstGeom prst="rect">
            <a:avLst/>
          </a:prstGeom>
          <a:noFill/>
        </p:spPr>
        <p:txBody>
          <a:bodyPr wrap="square" rtlCol="0">
            <a:spAutoFit/>
          </a:bodyPr>
          <a:lstStyle/>
          <a:p>
            <a:r>
              <a:rPr lang="en-US" sz="1200" dirty="0" smtClean="0">
                <a:latin typeface="Arial" pitchFamily="34" charset="0"/>
                <a:cs typeface="Arial" pitchFamily="34" charset="0"/>
              </a:rPr>
              <a:t>Observer</a:t>
            </a:r>
            <a:endParaRPr lang="en-US" sz="1200" dirty="0">
              <a:latin typeface="Arial" pitchFamily="34" charset="0"/>
              <a:cs typeface="Arial" pitchFamily="34" charset="0"/>
            </a:endParaRPr>
          </a:p>
        </p:txBody>
      </p:sp>
      <p:sp>
        <p:nvSpPr>
          <p:cNvPr id="27" name="Rectangle 26"/>
          <p:cNvSpPr/>
          <p:nvPr/>
        </p:nvSpPr>
        <p:spPr>
          <a:xfrm>
            <a:off x="419450" y="883553"/>
            <a:ext cx="2997082" cy="41796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itchFamily="34" charset="0"/>
            </a:endParaRPr>
          </a:p>
        </p:txBody>
      </p:sp>
      <p:sp>
        <p:nvSpPr>
          <p:cNvPr id="28" name="TextBox 27"/>
          <p:cNvSpPr txBox="1"/>
          <p:nvPr/>
        </p:nvSpPr>
        <p:spPr>
          <a:xfrm>
            <a:off x="927603" y="900331"/>
            <a:ext cx="2328806" cy="369332"/>
          </a:xfrm>
          <a:prstGeom prst="rect">
            <a:avLst/>
          </a:prstGeom>
          <a:noFill/>
        </p:spPr>
        <p:txBody>
          <a:bodyPr wrap="square" rtlCol="0">
            <a:spAutoFit/>
          </a:bodyPr>
          <a:lstStyle/>
          <a:p>
            <a:r>
              <a:rPr lang="en-US" sz="1800" b="1" dirty="0" smtClean="0">
                <a:solidFill>
                  <a:schemeClr val="bg1"/>
                </a:solidFill>
                <a:latin typeface="Arial" pitchFamily="34" charset="0"/>
                <a:cs typeface="Arial" pitchFamily="34" charset="0"/>
              </a:rPr>
              <a:t>Vessels with VMS</a:t>
            </a:r>
            <a:endParaRPr lang="en-US" sz="1800" b="1" dirty="0">
              <a:solidFill>
                <a:schemeClr val="bg1"/>
              </a:solidFill>
              <a:latin typeface="Arial" pitchFamily="34" charset="0"/>
              <a:cs typeface="Arial" pitchFamily="34" charset="0"/>
            </a:endParaRPr>
          </a:p>
        </p:txBody>
      </p:sp>
      <p:sp>
        <p:nvSpPr>
          <p:cNvPr id="29" name="Rectangle 28"/>
          <p:cNvSpPr/>
          <p:nvPr/>
        </p:nvSpPr>
        <p:spPr>
          <a:xfrm>
            <a:off x="3442725" y="883553"/>
            <a:ext cx="5261083" cy="41796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itchFamily="34" charset="0"/>
            </a:endParaRPr>
          </a:p>
        </p:txBody>
      </p:sp>
      <p:sp>
        <p:nvSpPr>
          <p:cNvPr id="30" name="TextBox 29"/>
          <p:cNvSpPr txBox="1"/>
          <p:nvPr/>
        </p:nvSpPr>
        <p:spPr>
          <a:xfrm>
            <a:off x="3674520" y="900331"/>
            <a:ext cx="3538565" cy="369332"/>
          </a:xfrm>
          <a:prstGeom prst="rect">
            <a:avLst/>
          </a:prstGeom>
          <a:noFill/>
        </p:spPr>
        <p:txBody>
          <a:bodyPr wrap="square" rtlCol="0">
            <a:spAutoFit/>
          </a:bodyPr>
          <a:lstStyle/>
          <a:p>
            <a:r>
              <a:rPr lang="en-US" sz="1800" b="1" dirty="0" smtClean="0">
                <a:solidFill>
                  <a:schemeClr val="bg1"/>
                </a:solidFill>
                <a:latin typeface="Arial" pitchFamily="34" charset="0"/>
                <a:cs typeface="Arial" pitchFamily="34" charset="0"/>
              </a:rPr>
              <a:t>IUU Vessels </a:t>
            </a:r>
            <a:r>
              <a:rPr lang="en-US" sz="1800" dirty="0" smtClean="0">
                <a:solidFill>
                  <a:schemeClr val="bg1"/>
                </a:solidFill>
                <a:latin typeface="Arial" pitchFamily="34" charset="0"/>
                <a:cs typeface="Arial" pitchFamily="34" charset="0"/>
              </a:rPr>
              <a:t>(no VMS fitted)</a:t>
            </a:r>
            <a:endParaRPr lang="en-US" sz="1800" dirty="0">
              <a:solidFill>
                <a:schemeClr val="bg1"/>
              </a:solidFill>
              <a:latin typeface="Arial" pitchFamily="34" charset="0"/>
              <a:cs typeface="Arial" pitchFamily="34" charset="0"/>
            </a:endParaRPr>
          </a:p>
        </p:txBody>
      </p:sp>
      <p:sp>
        <p:nvSpPr>
          <p:cNvPr id="31" name="TextBox 30"/>
          <p:cNvSpPr txBox="1"/>
          <p:nvPr/>
        </p:nvSpPr>
        <p:spPr bwMode="auto">
          <a:xfrm rot="16200000">
            <a:off x="-264385" y="5690353"/>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Customisable Electronic Forms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23</a:t>
            </a:fld>
            <a:endParaRPr lang="en-US" dirty="0"/>
          </a:p>
        </p:txBody>
      </p:sp>
      <p:sp>
        <p:nvSpPr>
          <p:cNvPr id="6" name="Content Placeholder 5"/>
          <p:cNvSpPr>
            <a:spLocks noGrp="1"/>
          </p:cNvSpPr>
          <p:nvPr>
            <p:ph sz="half" idx="1"/>
          </p:nvPr>
        </p:nvSpPr>
        <p:spPr>
          <a:xfrm>
            <a:off x="457200" y="1192424"/>
            <a:ext cx="4341303" cy="4777741"/>
          </a:xfrm>
        </p:spPr>
        <p:txBody>
          <a:bodyPr/>
          <a:lstStyle/>
          <a:p>
            <a:pPr marL="0" indent="0">
              <a:spcBef>
                <a:spcPts val="0"/>
              </a:spcBef>
              <a:buNone/>
            </a:pPr>
            <a:r>
              <a:rPr lang="en-US" b="0" dirty="0" smtClean="0"/>
              <a:t>Pole Star has a library of over 50 fisheries e-forms which can be used to monitor and manage catch levels remotely and in realtime. These include notice of port call, arrival documentation and more.</a:t>
            </a:r>
          </a:p>
          <a:p>
            <a:pPr marL="0" indent="0">
              <a:spcBef>
                <a:spcPts val="0"/>
              </a:spcBef>
              <a:buNone/>
            </a:pPr>
            <a:r>
              <a:rPr lang="en-US" b="0" dirty="0" smtClean="0"/>
              <a:t>Electronic form types include:</a:t>
            </a:r>
            <a:endParaRPr lang="en-US" dirty="0" smtClean="0"/>
          </a:p>
        </p:txBody>
      </p:sp>
      <p:sp>
        <p:nvSpPr>
          <p:cNvPr id="8" name="Content Placeholder 5"/>
          <p:cNvSpPr txBox="1">
            <a:spLocks/>
          </p:cNvSpPr>
          <p:nvPr/>
        </p:nvSpPr>
        <p:spPr bwMode="auto">
          <a:xfrm>
            <a:off x="473385" y="3649509"/>
            <a:ext cx="4535586" cy="2459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Trawl-by-trawl catch reporting</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Daily catch logs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Transshipment, disposal and landing</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Declaration of activity (Days-at-Sea)</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Requests for exemptions or waivers</a:t>
            </a:r>
          </a:p>
          <a:p>
            <a:pPr lvl="0" indent="-274320" defTabSz="914400">
              <a:lnSpc>
                <a:spcPct val="150000"/>
              </a:lnSpc>
              <a:spcBef>
                <a:spcPct val="20000"/>
              </a:spcBef>
              <a:buClr>
                <a:srgbClr val="0D77C6"/>
              </a:buClr>
              <a:buSzPct val="100000"/>
              <a:buFont typeface="Arial" pitchFamily="34" charset="0"/>
              <a:buChar char="•"/>
            </a:pPr>
            <a:r>
              <a:rPr lang="en-US" sz="1400" dirty="0" smtClean="0">
                <a:solidFill>
                  <a:schemeClr val="tx1">
                    <a:lumMod val="75000"/>
                    <a:lumOff val="25000"/>
                  </a:schemeClr>
                </a:solidFill>
                <a:latin typeface="Arial" pitchFamily="34" charset="0"/>
                <a:cs typeface="Arial" pitchFamily="34" charset="0"/>
              </a:rPr>
              <a:t>Pre-landing notifications</a:t>
            </a:r>
            <a:endParaRPr kumimoji="0" lang="en-US" sz="1400" i="0" u="none" strike="noStrike" kern="1200" cap="none" spc="0" normalizeH="0" baseline="0" noProof="0" dirty="0">
              <a:ln>
                <a:noFill/>
              </a:ln>
              <a:solidFill>
                <a:schemeClr val="tx1">
                  <a:lumMod val="75000"/>
                  <a:lumOff val="25000"/>
                </a:schemeClr>
              </a:solidFill>
              <a:effectLst/>
              <a:uLnTx/>
              <a:uFillTx/>
              <a:latin typeface="Arial" pitchFamily="34" charset="0"/>
              <a:ea typeface="ＭＳ Ｐゴシック" charset="-128"/>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5144549" y="3969012"/>
            <a:ext cx="3200400" cy="19843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087618" y="1323821"/>
            <a:ext cx="3290887" cy="232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5549"/>
            <a:ext cx="8229600" cy="505447"/>
          </a:xfrm>
        </p:spPr>
        <p:txBody>
          <a:bodyPr/>
          <a:lstStyle/>
          <a:p>
            <a:r>
              <a:rPr lang="en-US" sz="2200" dirty="0" smtClean="0"/>
              <a:t>Maritime Domain Awareness – Integrating VMS, LRIT and AIS</a:t>
            </a:r>
            <a:endParaRPr lang="en-US" sz="2200" dirty="0"/>
          </a:p>
        </p:txBody>
      </p:sp>
      <p:sp>
        <p:nvSpPr>
          <p:cNvPr id="9" name="Rectangle 2"/>
          <p:cNvSpPr>
            <a:spLocks noChangeArrowheads="1"/>
          </p:cNvSpPr>
          <p:nvPr/>
        </p:nvSpPr>
        <p:spPr bwMode="auto">
          <a:xfrm>
            <a:off x="419450" y="408266"/>
            <a:ext cx="829299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0" y="799547"/>
            <a:ext cx="9144000" cy="6062663"/>
          </a:xfrm>
          <a:prstGeom prst="rect">
            <a:avLst/>
          </a:prstGeom>
          <a:noFill/>
          <a:ln w="9525">
            <a:noFill/>
            <a:miter lim="800000"/>
            <a:headEnd/>
            <a:tailEnd/>
          </a:ln>
        </p:spPr>
      </p:pic>
      <p:sp>
        <p:nvSpPr>
          <p:cNvPr id="6" name="TextBox 5"/>
          <p:cNvSpPr txBox="1"/>
          <p:nvPr/>
        </p:nvSpPr>
        <p:spPr bwMode="auto">
          <a:xfrm rot="16200000">
            <a:off x="-450501" y="6216333"/>
            <a:ext cx="1085668" cy="184666"/>
          </a:xfrm>
          <a:prstGeom prst="rect">
            <a:avLst/>
          </a:prstGeom>
          <a:noFill/>
          <a:ln w="9525">
            <a:noFill/>
            <a:miter lim="800000"/>
            <a:headEnd/>
            <a:tailEnd/>
          </a:ln>
        </p:spPr>
        <p:txBody>
          <a:bodyPr vert="horz" wrap="square" lIns="0" tIns="45720" rIns="0" bIns="0" numCol="1" rtlCol="0" anchor="t" anchorCtr="0" compatLnSpc="1">
            <a:prstTxWarp prst="textNoShape">
              <a:avLst/>
            </a:prstTxWarp>
            <a:spAutoFit/>
          </a:bodyPr>
          <a:lstStyle/>
          <a:p>
            <a:pPr algn="ctr" defTabSz="914400"/>
            <a:r>
              <a:rPr lang="en-US" sz="900" dirty="0" smtClean="0"/>
              <a:t>Illustrated concept</a:t>
            </a:r>
            <a:endParaRPr kumimoji="0" lang="en-US" sz="9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endParaRPr>
          </a:p>
        </p:txBody>
      </p:sp>
      <p:sp>
        <p:nvSpPr>
          <p:cNvPr id="3" name="Slide Number Placeholder 2"/>
          <p:cNvSpPr>
            <a:spLocks noGrp="1"/>
          </p:cNvSpPr>
          <p:nvPr>
            <p:ph type="sldNum" sz="quarter" idx="10"/>
          </p:nvPr>
        </p:nvSpPr>
        <p:spPr/>
        <p:txBody>
          <a:bodyPr/>
          <a:lstStyle/>
          <a:p>
            <a:fld id="{B7F226E1-D7AC-4E7F-9DF6-265D5E462BDC}" type="slidenum">
              <a:rPr lang="en-US" smtClean="0">
                <a:solidFill>
                  <a:schemeClr val="bg1"/>
                </a:solidFill>
              </a:rPr>
              <a:pPr/>
              <a:t>24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Support</a:t>
            </a:r>
            <a:endParaRPr lang="en-US" dirty="0"/>
          </a:p>
        </p:txBody>
      </p:sp>
      <p:pic>
        <p:nvPicPr>
          <p:cNvPr id="9" name="Content Placeholder 8" descr="support.jpg"/>
          <p:cNvPicPr>
            <a:picLocks noGrp="1" noChangeAspect="1"/>
          </p:cNvPicPr>
          <p:nvPr>
            <p:ph sz="half" idx="11"/>
          </p:nvPr>
        </p:nvPicPr>
        <p:blipFill>
          <a:blip r:embed="rId3" cstate="print"/>
          <a:stretch>
            <a:fillRect/>
          </a:stretch>
        </p:blipFill>
        <p:spPr>
          <a:xfrm>
            <a:off x="0" y="21750"/>
            <a:ext cx="4033837" cy="6764165"/>
          </a:xfrm>
        </p:spPr>
      </p:pic>
      <p:sp>
        <p:nvSpPr>
          <p:cNvPr id="8" name="Content Placeholder 7"/>
          <p:cNvSpPr>
            <a:spLocks noGrp="1"/>
          </p:cNvSpPr>
          <p:nvPr>
            <p:ph sz="half" idx="12"/>
          </p:nvPr>
        </p:nvSpPr>
        <p:spPr/>
        <p:txBody>
          <a:bodyPr/>
          <a:lstStyle/>
          <a:p>
            <a:r>
              <a:rPr lang="en-US" dirty="0" smtClean="0"/>
              <a:t>Global Distributor Network</a:t>
            </a:r>
          </a:p>
          <a:p>
            <a:r>
              <a:rPr lang="en-US" dirty="0" smtClean="0"/>
              <a:t>Customer Support &amp; Training</a:t>
            </a:r>
          </a:p>
          <a:p>
            <a:r>
              <a:rPr lang="en-US" dirty="0" smtClean="0"/>
              <a:t>Technical Support</a:t>
            </a:r>
          </a:p>
          <a:p>
            <a:r>
              <a:rPr lang="en-US" dirty="0" smtClean="0"/>
              <a:t>Contact Us</a:t>
            </a:r>
            <a:endParaRPr lang="en-US" dirty="0"/>
          </a:p>
        </p:txBody>
      </p:sp>
      <p:pic>
        <p:nvPicPr>
          <p:cNvPr id="10" name="Picture 9" descr="bottom_swoosh.png"/>
          <p:cNvPicPr>
            <a:picLocks noChangeAspect="1"/>
          </p:cNvPicPr>
          <p:nvPr/>
        </p:nvPicPr>
        <p:blipFill>
          <a:blip r:embed="rId4" cstate="print"/>
          <a:stretch>
            <a:fillRect/>
          </a:stretch>
        </p:blipFill>
        <p:spPr>
          <a:xfrm>
            <a:off x="0" y="6394197"/>
            <a:ext cx="9144000" cy="455414"/>
          </a:xfrm>
          <a:prstGeom prst="rect">
            <a:avLst/>
          </a:prstGeom>
        </p:spPr>
      </p:pic>
      <p:sp>
        <p:nvSpPr>
          <p:cNvPr id="5" name="Slide Number Placeholder 4"/>
          <p:cNvSpPr>
            <a:spLocks noGrp="1"/>
          </p:cNvSpPr>
          <p:nvPr>
            <p:ph type="sldNum" sz="quarter" idx="10"/>
          </p:nvPr>
        </p:nvSpPr>
        <p:spPr/>
        <p:txBody>
          <a:bodyPr/>
          <a:lstStyle/>
          <a:p>
            <a:fld id="{78C1DA6B-C409-4075-8E5E-004E24D35B6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14940"/>
            <a:ext cx="8229600" cy="505447"/>
          </a:xfrm>
        </p:spPr>
        <p:txBody>
          <a:bodyPr/>
          <a:lstStyle/>
          <a:p>
            <a:r>
              <a:rPr lang="en-US" dirty="0" smtClean="0"/>
              <a:t>Global Distributor Network</a:t>
            </a:r>
            <a:endParaRPr lang="en-US" dirty="0"/>
          </a:p>
        </p:txBody>
      </p:sp>
      <p:sp>
        <p:nvSpPr>
          <p:cNvPr id="5" name="Slide Number Placeholder 4"/>
          <p:cNvSpPr>
            <a:spLocks noGrp="1"/>
          </p:cNvSpPr>
          <p:nvPr>
            <p:ph type="sldNum" sz="quarter" idx="10"/>
          </p:nvPr>
        </p:nvSpPr>
        <p:spPr>
          <a:xfrm>
            <a:off x="8649050" y="6611378"/>
            <a:ext cx="423644" cy="250164"/>
          </a:xfrm>
        </p:spPr>
        <p:txBody>
          <a:bodyPr/>
          <a:lstStyle/>
          <a:p>
            <a:fld id="{78C1DA6B-C409-4075-8E5E-004E24D35B66}" type="slidenum">
              <a:rPr lang="en-US" smtClean="0"/>
              <a:pPr/>
              <a:t>26</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401726" y="2825185"/>
            <a:ext cx="6485022" cy="3207174"/>
          </a:xfrm>
          <a:prstGeom prst="rect">
            <a:avLst/>
          </a:prstGeom>
          <a:noFill/>
          <a:ln w="9525">
            <a:noFill/>
            <a:miter lim="800000"/>
            <a:headEnd/>
            <a:tailEnd/>
          </a:ln>
        </p:spPr>
      </p:pic>
      <p:sp>
        <p:nvSpPr>
          <p:cNvPr id="9" name="Rectangle 8"/>
          <p:cNvSpPr/>
          <p:nvPr/>
        </p:nvSpPr>
        <p:spPr>
          <a:xfrm>
            <a:off x="6774959" y="4012984"/>
            <a:ext cx="2258073" cy="830997"/>
          </a:xfrm>
          <a:prstGeom prst="rect">
            <a:avLst/>
          </a:prstGeom>
        </p:spPr>
        <p:txBody>
          <a:bodyPr wrap="square">
            <a:spAutoFit/>
          </a:bodyPr>
          <a:lstStyle/>
          <a:p>
            <a:r>
              <a:rPr lang="en-US" sz="1600" dirty="0" smtClean="0">
                <a:solidFill>
                  <a:schemeClr val="tx1">
                    <a:lumMod val="85000"/>
                    <a:lumOff val="15000"/>
                  </a:schemeClr>
                </a:solidFill>
              </a:rPr>
              <a:t>• Pole Star office</a:t>
            </a:r>
          </a:p>
          <a:p>
            <a:r>
              <a:rPr lang="en-US" sz="1600" dirty="0" smtClean="0">
                <a:solidFill>
                  <a:schemeClr val="tx1">
                    <a:lumMod val="85000"/>
                    <a:lumOff val="15000"/>
                  </a:schemeClr>
                </a:solidFill>
              </a:rPr>
              <a:t>	</a:t>
            </a:r>
          </a:p>
          <a:p>
            <a:r>
              <a:rPr lang="en-US" sz="1600" dirty="0" smtClean="0">
                <a:solidFill>
                  <a:schemeClr val="tx1">
                    <a:lumMod val="85000"/>
                    <a:lumOff val="15000"/>
                  </a:schemeClr>
                </a:solidFill>
              </a:rPr>
              <a:t>• Distributor location </a:t>
            </a:r>
            <a:endParaRPr lang="en-US" sz="1600" dirty="0">
              <a:solidFill>
                <a:schemeClr val="tx1">
                  <a:lumMod val="85000"/>
                  <a:lumOff val="15000"/>
                </a:schemeClr>
              </a:solidFill>
            </a:endParaRPr>
          </a:p>
        </p:txBody>
      </p:sp>
      <p:sp>
        <p:nvSpPr>
          <p:cNvPr id="10" name="Oval 9"/>
          <p:cNvSpPr/>
          <p:nvPr/>
        </p:nvSpPr>
        <p:spPr bwMode="auto">
          <a:xfrm>
            <a:off x="6782102" y="4102751"/>
            <a:ext cx="152771" cy="152771"/>
          </a:xfrm>
          <a:prstGeom prst="ellipse">
            <a:avLst/>
          </a:prstGeom>
          <a:solidFill>
            <a:srgbClr val="FAA906"/>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1" name="Oval 10"/>
          <p:cNvSpPr/>
          <p:nvPr/>
        </p:nvSpPr>
        <p:spPr bwMode="auto">
          <a:xfrm>
            <a:off x="6782102" y="4588732"/>
            <a:ext cx="152771" cy="152771"/>
          </a:xfrm>
          <a:prstGeom prst="ellipse">
            <a:avLst/>
          </a:prstGeom>
          <a:solidFill>
            <a:srgbClr val="43B8EA"/>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sp>
        <p:nvSpPr>
          <p:cNvPr id="12" name="Content Placeholder 5"/>
          <p:cNvSpPr txBox="1">
            <a:spLocks/>
          </p:cNvSpPr>
          <p:nvPr/>
        </p:nvSpPr>
        <p:spPr>
          <a:xfrm>
            <a:off x="457200" y="1192425"/>
            <a:ext cx="8229600" cy="2599400"/>
          </a:xfrm>
          <a:prstGeom prst="rect">
            <a:avLst/>
          </a:prstGeom>
        </p:spPr>
        <p:txBody>
          <a:bodyPr/>
          <a:lstStyle/>
          <a:p>
            <a:pPr lvl="0" defTabSz="914400">
              <a:spcBef>
                <a:spcPts val="0"/>
              </a:spcBef>
              <a:buClr>
                <a:srgbClr val="0D77C6"/>
              </a:buClr>
              <a:buSzPct val="100000"/>
            </a:pPr>
            <a:r>
              <a:rPr lang="en-US" sz="2000" dirty="0" smtClean="0">
                <a:solidFill>
                  <a:schemeClr val="tx1">
                    <a:lumMod val="75000"/>
                    <a:lumOff val="25000"/>
                  </a:schemeClr>
                </a:solidFill>
                <a:latin typeface="Arial" pitchFamily="34" charset="0"/>
                <a:cs typeface="Arial" pitchFamily="34" charset="0"/>
              </a:rPr>
              <a:t>Pole Star’s network of 60+ distributors and Approved Service Centres located around the world are an integral part of the Pole Star machinery, providing spare parts and service at a moment’s notice, allowing vessels to trade seamlessly wherever they are in the world.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Customer Support &amp; Training</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27</a:t>
            </a:fld>
            <a:endParaRPr lang="en-US" dirty="0"/>
          </a:p>
        </p:txBody>
      </p:sp>
      <p:sp>
        <p:nvSpPr>
          <p:cNvPr id="6" name="Content Placeholder 5"/>
          <p:cNvSpPr>
            <a:spLocks noGrp="1"/>
          </p:cNvSpPr>
          <p:nvPr>
            <p:ph sz="half" idx="1"/>
          </p:nvPr>
        </p:nvSpPr>
        <p:spPr>
          <a:xfrm>
            <a:off x="457200" y="1192424"/>
            <a:ext cx="8229600" cy="2121227"/>
          </a:xfrm>
        </p:spPr>
        <p:txBody>
          <a:bodyPr/>
          <a:lstStyle/>
          <a:p>
            <a:pPr marL="0" indent="0">
              <a:spcBef>
                <a:spcPts val="0"/>
              </a:spcBef>
              <a:buNone/>
            </a:pPr>
            <a:r>
              <a:rPr lang="en-US" sz="1900" b="0" dirty="0" smtClean="0"/>
              <a:t>Because we have teams in London, Hong Kong and Panama, we can offer our customers 24/7 multilingual support. Our global team of product experts provide service support, technical support, training, troubleshooting and diagnostics around the clock, by phone and email.</a:t>
            </a:r>
            <a:endParaRPr lang="en-US" sz="1900" dirty="0" smtClean="0"/>
          </a:p>
        </p:txBody>
      </p:sp>
      <p:sp>
        <p:nvSpPr>
          <p:cNvPr id="7" name="Content Placeholder 5"/>
          <p:cNvSpPr txBox="1">
            <a:spLocks/>
          </p:cNvSpPr>
          <p:nvPr/>
        </p:nvSpPr>
        <p:spPr bwMode="auto">
          <a:xfrm>
            <a:off x="457201" y="2725756"/>
            <a:ext cx="4257412" cy="306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a:spcBef>
                <a:spcPts val="0"/>
              </a:spcBef>
              <a:buClr>
                <a:srgbClr val="0D77C6"/>
              </a:buClr>
              <a:buSzPct val="100000"/>
            </a:pPr>
            <a:r>
              <a:rPr lang="en-US" sz="1900" dirty="0" smtClean="0">
                <a:solidFill>
                  <a:schemeClr val="tx1">
                    <a:lumMod val="75000"/>
                    <a:lumOff val="25000"/>
                  </a:schemeClr>
                </a:solidFill>
                <a:latin typeface="Arial" pitchFamily="34" charset="0"/>
                <a:cs typeface="Arial" pitchFamily="34" charset="0"/>
              </a:rPr>
              <a:t>Dedicated support teams provide one-to-one product training to all new customers, either in person or remotely via screen sharing software. Our training programme means customers can experience the full benefits of our products immediately. All our products and services are provided with complete documentation.</a:t>
            </a:r>
          </a:p>
        </p:txBody>
      </p:sp>
      <p:pic>
        <p:nvPicPr>
          <p:cNvPr id="10" name="Picture 2"/>
          <p:cNvPicPr>
            <a:picLocks noChangeAspect="1" noChangeArrowheads="1"/>
          </p:cNvPicPr>
          <p:nvPr/>
        </p:nvPicPr>
        <p:blipFill>
          <a:blip r:embed="rId3" cstate="print"/>
          <a:srcRect/>
          <a:stretch>
            <a:fillRect/>
          </a:stretch>
        </p:blipFill>
        <p:spPr bwMode="auto">
          <a:xfrm>
            <a:off x="5035017" y="2855159"/>
            <a:ext cx="3480672" cy="217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t>Technical Support</a:t>
            </a:r>
            <a:endParaRPr lang="en-US" sz="3000"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28</a:t>
            </a:fld>
            <a:endParaRPr lang="en-US" dirty="0"/>
          </a:p>
        </p:txBody>
      </p:sp>
      <p:sp>
        <p:nvSpPr>
          <p:cNvPr id="6" name="Content Placeholder 5"/>
          <p:cNvSpPr>
            <a:spLocks noGrp="1"/>
          </p:cNvSpPr>
          <p:nvPr>
            <p:ph sz="half" idx="1"/>
          </p:nvPr>
        </p:nvSpPr>
        <p:spPr>
          <a:xfrm>
            <a:off x="457200" y="1192424"/>
            <a:ext cx="8229600" cy="2121227"/>
          </a:xfrm>
        </p:spPr>
        <p:txBody>
          <a:bodyPr/>
          <a:lstStyle/>
          <a:p>
            <a:pPr marL="0" indent="0">
              <a:spcBef>
                <a:spcPts val="0"/>
              </a:spcBef>
              <a:buNone/>
            </a:pPr>
            <a:r>
              <a:rPr lang="en-US" sz="1900" b="0" dirty="0" smtClean="0"/>
              <a:t>Pole Star’s technical support team operates from three continents on a 24/7 basis, providing network and system monitoring, technical support and systems integration. As experts in their field and possessing many years of experience in satellite communications technologies, Pole Star’s technical support team are uniquely qualified to offer specialised support for the company’s systems and customers.</a:t>
            </a:r>
          </a:p>
        </p:txBody>
      </p:sp>
      <p:sp>
        <p:nvSpPr>
          <p:cNvPr id="7" name="Content Placeholder 5"/>
          <p:cNvSpPr txBox="1">
            <a:spLocks/>
          </p:cNvSpPr>
          <p:nvPr/>
        </p:nvSpPr>
        <p:spPr bwMode="auto">
          <a:xfrm>
            <a:off x="457201" y="3278909"/>
            <a:ext cx="4257412" cy="306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a:spcBef>
                <a:spcPts val="0"/>
              </a:spcBef>
              <a:buClr>
                <a:srgbClr val="0D77C6"/>
              </a:buClr>
              <a:buSzPct val="100000"/>
            </a:pPr>
            <a:r>
              <a:rPr lang="en-US" sz="1900" dirty="0" smtClean="0">
                <a:solidFill>
                  <a:schemeClr val="tx1">
                    <a:lumMod val="75000"/>
                    <a:lumOff val="25000"/>
                  </a:schemeClr>
                </a:solidFill>
                <a:latin typeface="Arial" pitchFamily="34" charset="0"/>
                <a:cs typeface="Arial" pitchFamily="34" charset="0"/>
              </a:rPr>
              <a:t>The team monitors the satellite networks and Pole Star’s systems via a bespoke live monitoring tool that allows technicians to identify and resolve potential issues quickly, thus minimising impact on services to the customer.</a:t>
            </a:r>
          </a:p>
        </p:txBody>
      </p:sp>
      <p:pic>
        <p:nvPicPr>
          <p:cNvPr id="8" name="Picture 2"/>
          <p:cNvPicPr>
            <a:picLocks noChangeAspect="1" noChangeArrowheads="1"/>
          </p:cNvPicPr>
          <p:nvPr/>
        </p:nvPicPr>
        <p:blipFill>
          <a:blip r:embed="rId3" cstate="print"/>
          <a:srcRect/>
          <a:stretch>
            <a:fillRect/>
          </a:stretch>
        </p:blipFill>
        <p:spPr bwMode="auto">
          <a:xfrm>
            <a:off x="5043485" y="3363727"/>
            <a:ext cx="3480670" cy="217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4175" y="488086"/>
            <a:ext cx="7918115" cy="914400"/>
          </a:xfrm>
          <a:prstGeom prst="rect">
            <a:avLst/>
          </a:prstGeom>
        </p:spPr>
        <p:txBody>
          <a:bodyPr>
            <a:normAutofit fontScale="70000" lnSpcReduction="20000"/>
          </a:bodyPr>
          <a:lstStyle/>
          <a:p>
            <a:pPr lvl="0" fontAlgn="auto">
              <a:spcAft>
                <a:spcPts val="0"/>
              </a:spcAft>
            </a:pPr>
            <a:r>
              <a:rPr kumimoji="0" lang="en-US" sz="4100" b="1" i="0" u="none" strike="noStrike" kern="1200" cap="none" spc="0" normalizeH="0" baseline="0" noProof="0" dirty="0" smtClean="0">
                <a:ln>
                  <a:noFill/>
                </a:ln>
                <a:solidFill>
                  <a:srgbClr val="00417A"/>
                </a:solidFill>
                <a:effectLst/>
                <a:uLnTx/>
                <a:uFillTx/>
                <a:latin typeface="Arial" pitchFamily="34" charset="0"/>
                <a:ea typeface="+mj-ea"/>
                <a:cs typeface="Arial" pitchFamily="34" charset="0"/>
              </a:rPr>
              <a:t>Thank You</a:t>
            </a:r>
          </a:p>
          <a:p>
            <a:pPr lvl="0" fontAlgn="auto">
              <a:lnSpc>
                <a:spcPct val="150000"/>
              </a:lnSpc>
              <a:spcAft>
                <a:spcPts val="0"/>
              </a:spcAft>
            </a:pPr>
            <a:r>
              <a:rPr kumimoji="0" lang="en-US" sz="2300" b="1"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j-ea"/>
                <a:cs typeface="Arial" pitchFamily="34" charset="0"/>
              </a:rPr>
              <a:t>For further information please contact us at: </a:t>
            </a:r>
            <a:r>
              <a:rPr kumimoji="0" lang="en-US" sz="2300" b="1" i="0" u="none" strike="noStrike" kern="1200" cap="none" spc="0" normalizeH="0" baseline="0" noProof="0" dirty="0" smtClean="0">
                <a:ln>
                  <a:noFill/>
                </a:ln>
                <a:solidFill>
                  <a:srgbClr val="008AF2"/>
                </a:solidFill>
                <a:effectLst/>
                <a:uLnTx/>
                <a:uFillTx/>
                <a:latin typeface="Arial" pitchFamily="34" charset="0"/>
                <a:ea typeface="+mj-ea"/>
                <a:cs typeface="Arial" pitchFamily="34" charset="0"/>
              </a:rPr>
              <a:t>sales@polestarglobal.com</a:t>
            </a:r>
            <a:endParaRPr kumimoji="0" lang="en-US" sz="2300" b="1" i="0" u="none" strike="noStrike" kern="1200" cap="none" spc="0" normalizeH="0" baseline="0" noProof="0" dirty="0">
              <a:ln>
                <a:noFill/>
              </a:ln>
              <a:solidFill>
                <a:srgbClr val="008AF2"/>
              </a:solidFill>
              <a:effectLst/>
              <a:uLnTx/>
              <a:uFillTx/>
              <a:latin typeface="Arial" pitchFamily="34" charset="0"/>
              <a:ea typeface="+mj-ea"/>
              <a:cs typeface="Arial" pitchFamily="34" charset="0"/>
            </a:endParaRPr>
          </a:p>
        </p:txBody>
      </p:sp>
      <p:sp>
        <p:nvSpPr>
          <p:cNvPr id="12" name="TextBox 11"/>
          <p:cNvSpPr txBox="1"/>
          <p:nvPr/>
        </p:nvSpPr>
        <p:spPr>
          <a:xfrm>
            <a:off x="900750" y="5353794"/>
            <a:ext cx="7181735" cy="369332"/>
          </a:xfrm>
          <a:prstGeom prst="rect">
            <a:avLst/>
          </a:prstGeom>
          <a:noFill/>
        </p:spPr>
        <p:txBody>
          <a:bodyPr wrap="square" rtlCol="0">
            <a:spAutoFit/>
          </a:bodyPr>
          <a:lstStyle/>
          <a:p>
            <a:pPr algn="ctr"/>
            <a:r>
              <a:rPr lang="en-US" sz="1800" b="1" dirty="0" smtClean="0">
                <a:solidFill>
                  <a:schemeClr val="tx1">
                    <a:lumMod val="75000"/>
                    <a:lumOff val="25000"/>
                  </a:schemeClr>
                </a:solidFill>
                <a:latin typeface="Arial" pitchFamily="34" charset="0"/>
                <a:cs typeface="Arial" pitchFamily="34" charset="0"/>
              </a:rPr>
              <a:t>Visit us online at: </a:t>
            </a:r>
            <a:r>
              <a:rPr lang="en-US" sz="1800" b="1" dirty="0" smtClean="0">
                <a:solidFill>
                  <a:srgbClr val="008AF2"/>
                </a:solidFill>
                <a:latin typeface="Arial" pitchFamily="34" charset="0"/>
                <a:cs typeface="Arial" pitchFamily="34" charset="0"/>
              </a:rPr>
              <a:t>www.polestarglobal.com</a:t>
            </a:r>
            <a:endParaRPr lang="en-US" sz="1800" dirty="0">
              <a:latin typeface="Arial" pitchFamily="34" charset="0"/>
            </a:endParaRPr>
          </a:p>
        </p:txBody>
      </p:sp>
      <p:sp>
        <p:nvSpPr>
          <p:cNvPr id="13" name="TextBox 12"/>
          <p:cNvSpPr txBox="1"/>
          <p:nvPr/>
        </p:nvSpPr>
        <p:spPr>
          <a:xfrm>
            <a:off x="401003" y="1729645"/>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Head Office: </a:t>
            </a:r>
          </a:p>
          <a:p>
            <a:r>
              <a:rPr lang="en-US" sz="1400" dirty="0" smtClean="0">
                <a:solidFill>
                  <a:schemeClr val="tx1">
                    <a:lumMod val="85000"/>
                    <a:lumOff val="15000"/>
                  </a:schemeClr>
                </a:solidFill>
                <a:latin typeface="Arial" pitchFamily="34" charset="0"/>
              </a:rPr>
              <a:t>Compass House, 4th Floor </a:t>
            </a:r>
          </a:p>
          <a:p>
            <a:r>
              <a:rPr lang="en-US" sz="1400" dirty="0" smtClean="0">
                <a:solidFill>
                  <a:schemeClr val="tx1">
                    <a:lumMod val="85000"/>
                    <a:lumOff val="15000"/>
                  </a:schemeClr>
                </a:solidFill>
                <a:latin typeface="Arial" pitchFamily="34" charset="0"/>
              </a:rPr>
              <a:t>22 Redan Place </a:t>
            </a:r>
          </a:p>
          <a:p>
            <a:r>
              <a:rPr lang="en-US" sz="1400" dirty="0" smtClean="0">
                <a:solidFill>
                  <a:schemeClr val="tx1">
                    <a:lumMod val="85000"/>
                    <a:lumOff val="15000"/>
                  </a:schemeClr>
                </a:solidFill>
                <a:latin typeface="Arial" pitchFamily="34" charset="0"/>
              </a:rPr>
              <a:t>London W2 4SA</a:t>
            </a:r>
          </a:p>
          <a:p>
            <a:r>
              <a:rPr lang="en-US" sz="1400" dirty="0" smtClean="0">
                <a:solidFill>
                  <a:schemeClr val="tx1">
                    <a:lumMod val="85000"/>
                    <a:lumOff val="15000"/>
                  </a:schemeClr>
                </a:solidFill>
                <a:latin typeface="Arial" pitchFamily="34" charset="0"/>
              </a:rPr>
              <a:t>United Kingdom</a:t>
            </a:r>
          </a:p>
          <a:p>
            <a:r>
              <a:rPr lang="en-US" sz="1400" b="1" dirty="0" smtClean="0">
                <a:solidFill>
                  <a:schemeClr val="tx1">
                    <a:lumMod val="85000"/>
                    <a:lumOff val="15000"/>
                  </a:schemeClr>
                </a:solidFill>
                <a:latin typeface="Arial" pitchFamily="34" charset="0"/>
              </a:rPr>
              <a:t>Tel: +44 20 7313 7400</a:t>
            </a:r>
            <a:endParaRPr lang="en-US" sz="1400" b="1" dirty="0">
              <a:solidFill>
                <a:schemeClr val="tx1">
                  <a:lumMod val="85000"/>
                  <a:lumOff val="15000"/>
                </a:schemeClr>
              </a:solidFill>
              <a:latin typeface="Arial" pitchFamily="34" charset="0"/>
            </a:endParaRPr>
          </a:p>
        </p:txBody>
      </p:sp>
      <p:sp>
        <p:nvSpPr>
          <p:cNvPr id="14" name="TextBox 13"/>
          <p:cNvSpPr txBox="1"/>
          <p:nvPr/>
        </p:nvSpPr>
        <p:spPr>
          <a:xfrm>
            <a:off x="3327633" y="1729645"/>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United States of America: </a:t>
            </a:r>
          </a:p>
          <a:p>
            <a:r>
              <a:rPr lang="en-US" sz="1400" dirty="0" smtClean="0">
                <a:solidFill>
                  <a:schemeClr val="tx1">
                    <a:lumMod val="85000"/>
                    <a:lumOff val="15000"/>
                  </a:schemeClr>
                </a:solidFill>
                <a:latin typeface="Arial" pitchFamily="34" charset="0"/>
              </a:rPr>
              <a:t>100 Franklin Street, </a:t>
            </a:r>
          </a:p>
          <a:p>
            <a:r>
              <a:rPr lang="en-US" sz="1400" dirty="0" smtClean="0">
                <a:solidFill>
                  <a:schemeClr val="tx1">
                    <a:lumMod val="85000"/>
                    <a:lumOff val="15000"/>
                  </a:schemeClr>
                </a:solidFill>
                <a:latin typeface="Arial" pitchFamily="34" charset="0"/>
              </a:rPr>
              <a:t>4th Floor</a:t>
            </a:r>
          </a:p>
          <a:p>
            <a:r>
              <a:rPr lang="en-US" sz="1400" dirty="0" smtClean="0">
                <a:solidFill>
                  <a:schemeClr val="tx1">
                    <a:lumMod val="85000"/>
                    <a:lumOff val="15000"/>
                  </a:schemeClr>
                </a:solidFill>
                <a:latin typeface="Arial" pitchFamily="34" charset="0"/>
              </a:rPr>
              <a:t>Boston, MA 02110</a:t>
            </a:r>
          </a:p>
          <a:p>
            <a:r>
              <a:rPr lang="en-US" sz="1400" b="1" dirty="0" smtClean="0">
                <a:solidFill>
                  <a:schemeClr val="tx1">
                    <a:lumMod val="85000"/>
                    <a:lumOff val="15000"/>
                  </a:schemeClr>
                </a:solidFill>
                <a:latin typeface="Arial" pitchFamily="34" charset="0"/>
              </a:rPr>
              <a:t>Tel: +1 857 214 7340</a:t>
            </a:r>
            <a:endParaRPr lang="en-US" sz="1400" b="1" dirty="0">
              <a:solidFill>
                <a:schemeClr val="tx1">
                  <a:lumMod val="85000"/>
                  <a:lumOff val="15000"/>
                </a:schemeClr>
              </a:solidFill>
              <a:latin typeface="Arial" pitchFamily="34" charset="0"/>
            </a:endParaRPr>
          </a:p>
        </p:txBody>
      </p:sp>
      <p:sp>
        <p:nvSpPr>
          <p:cNvPr id="15" name="TextBox 14"/>
          <p:cNvSpPr txBox="1"/>
          <p:nvPr/>
        </p:nvSpPr>
        <p:spPr>
          <a:xfrm>
            <a:off x="3366707" y="3503728"/>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Panama:  </a:t>
            </a:r>
          </a:p>
          <a:p>
            <a:r>
              <a:rPr lang="en-US" sz="1400" dirty="0" smtClean="0">
                <a:solidFill>
                  <a:schemeClr val="tx1">
                    <a:lumMod val="85000"/>
                    <a:lumOff val="15000"/>
                  </a:schemeClr>
                </a:solidFill>
                <a:latin typeface="Arial" pitchFamily="34" charset="0"/>
              </a:rPr>
              <a:t>City of Knowledge, No 221 </a:t>
            </a:r>
          </a:p>
          <a:p>
            <a:r>
              <a:rPr lang="en-US" sz="1400" dirty="0" smtClean="0">
                <a:solidFill>
                  <a:schemeClr val="tx1">
                    <a:lumMod val="85000"/>
                    <a:lumOff val="15000"/>
                  </a:schemeClr>
                </a:solidFill>
                <a:latin typeface="Arial" pitchFamily="34" charset="0"/>
              </a:rPr>
              <a:t>Panama, Republic of Panama</a:t>
            </a:r>
          </a:p>
          <a:p>
            <a:r>
              <a:rPr lang="en-US" sz="1400" b="1" dirty="0" smtClean="0">
                <a:solidFill>
                  <a:schemeClr val="tx1">
                    <a:lumMod val="85000"/>
                    <a:lumOff val="15000"/>
                  </a:schemeClr>
                </a:solidFill>
                <a:latin typeface="Arial" pitchFamily="34" charset="0"/>
              </a:rPr>
              <a:t>Tel: +507 301 5748</a:t>
            </a:r>
            <a:endParaRPr lang="en-US" sz="1400" b="1" dirty="0">
              <a:solidFill>
                <a:schemeClr val="tx1">
                  <a:lumMod val="85000"/>
                  <a:lumOff val="15000"/>
                </a:schemeClr>
              </a:solidFill>
              <a:latin typeface="Arial" pitchFamily="34" charset="0"/>
            </a:endParaRPr>
          </a:p>
        </p:txBody>
      </p:sp>
      <p:sp>
        <p:nvSpPr>
          <p:cNvPr id="16" name="TextBox 15"/>
          <p:cNvSpPr txBox="1"/>
          <p:nvPr/>
        </p:nvSpPr>
        <p:spPr>
          <a:xfrm>
            <a:off x="424448" y="3495913"/>
            <a:ext cx="2383693" cy="1169551"/>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Hong Kong:</a:t>
            </a:r>
          </a:p>
          <a:p>
            <a:r>
              <a:rPr lang="en-US" sz="1400" dirty="0" smtClean="0">
                <a:solidFill>
                  <a:schemeClr val="tx1">
                    <a:lumMod val="85000"/>
                    <a:lumOff val="15000"/>
                  </a:schemeClr>
                </a:solidFill>
                <a:latin typeface="Arial" pitchFamily="34" charset="0"/>
              </a:rPr>
              <a:t>1708 Harcourt House</a:t>
            </a:r>
          </a:p>
          <a:p>
            <a:r>
              <a:rPr lang="en-US" sz="1400" dirty="0" smtClean="0">
                <a:solidFill>
                  <a:schemeClr val="tx1">
                    <a:lumMod val="85000"/>
                    <a:lumOff val="15000"/>
                  </a:schemeClr>
                </a:solidFill>
                <a:latin typeface="Arial" pitchFamily="34" charset="0"/>
              </a:rPr>
              <a:t>39 Gloucester Road </a:t>
            </a:r>
          </a:p>
          <a:p>
            <a:r>
              <a:rPr lang="en-US" sz="1400" dirty="0" smtClean="0">
                <a:solidFill>
                  <a:schemeClr val="tx1">
                    <a:lumMod val="85000"/>
                    <a:lumOff val="15000"/>
                  </a:schemeClr>
                </a:solidFill>
                <a:latin typeface="Arial" pitchFamily="34" charset="0"/>
              </a:rPr>
              <a:t>Wan Chai, Hong Kong</a:t>
            </a:r>
          </a:p>
          <a:p>
            <a:r>
              <a:rPr lang="en-US" sz="1400" b="1" dirty="0" smtClean="0">
                <a:solidFill>
                  <a:schemeClr val="tx1">
                    <a:lumMod val="85000"/>
                    <a:lumOff val="15000"/>
                  </a:schemeClr>
                </a:solidFill>
                <a:latin typeface="Arial" pitchFamily="34" charset="0"/>
              </a:rPr>
              <a:t>Tel: +852 2520 0951</a:t>
            </a:r>
            <a:endParaRPr lang="en-US" sz="1400" b="1" dirty="0">
              <a:solidFill>
                <a:schemeClr val="tx1">
                  <a:lumMod val="85000"/>
                  <a:lumOff val="15000"/>
                </a:schemeClr>
              </a:solidFill>
              <a:latin typeface="Arial" pitchFamily="34" charset="0"/>
            </a:endParaRPr>
          </a:p>
        </p:txBody>
      </p:sp>
      <p:sp>
        <p:nvSpPr>
          <p:cNvPr id="17" name="TextBox 16"/>
          <p:cNvSpPr txBox="1"/>
          <p:nvPr/>
        </p:nvSpPr>
        <p:spPr>
          <a:xfrm>
            <a:off x="6146396" y="1721818"/>
            <a:ext cx="2383693" cy="1384995"/>
          </a:xfrm>
          <a:prstGeom prst="rect">
            <a:avLst/>
          </a:prstGeom>
          <a:noFill/>
        </p:spPr>
        <p:txBody>
          <a:bodyPr wrap="square" rtlCol="0">
            <a:spAutoFit/>
          </a:bodyPr>
          <a:lstStyle/>
          <a:p>
            <a:r>
              <a:rPr lang="en-US" sz="1400" b="1" dirty="0" smtClean="0">
                <a:solidFill>
                  <a:schemeClr val="tx1">
                    <a:lumMod val="85000"/>
                    <a:lumOff val="15000"/>
                  </a:schemeClr>
                </a:solidFill>
                <a:latin typeface="Arial" pitchFamily="34" charset="0"/>
              </a:rPr>
              <a:t>Australia: </a:t>
            </a:r>
          </a:p>
          <a:p>
            <a:r>
              <a:rPr lang="en-US" sz="1400" dirty="0" smtClean="0">
                <a:solidFill>
                  <a:schemeClr val="tx1">
                    <a:lumMod val="85000"/>
                    <a:lumOff val="15000"/>
                  </a:schemeClr>
                </a:solidFill>
                <a:latin typeface="Arial" pitchFamily="34" charset="0"/>
              </a:rPr>
              <a:t>Level 2, ITAMS Building </a:t>
            </a:r>
          </a:p>
          <a:p>
            <a:r>
              <a:rPr lang="en-US" sz="1400" dirty="0" smtClean="0">
                <a:solidFill>
                  <a:schemeClr val="tx1">
                    <a:lumMod val="85000"/>
                    <a:lumOff val="15000"/>
                  </a:schemeClr>
                </a:solidFill>
                <a:latin typeface="Arial" pitchFamily="34" charset="0"/>
              </a:rPr>
              <a:t>Innovation Campus</a:t>
            </a:r>
          </a:p>
          <a:p>
            <a:r>
              <a:rPr lang="en-US" sz="1400" dirty="0" smtClean="0">
                <a:solidFill>
                  <a:schemeClr val="tx1">
                    <a:lumMod val="85000"/>
                    <a:lumOff val="15000"/>
                  </a:schemeClr>
                </a:solidFill>
                <a:latin typeface="Arial" pitchFamily="34" charset="0"/>
              </a:rPr>
              <a:t>University of Wollongong </a:t>
            </a:r>
          </a:p>
          <a:p>
            <a:r>
              <a:rPr lang="en-US" sz="1400" dirty="0" smtClean="0">
                <a:solidFill>
                  <a:schemeClr val="tx1">
                    <a:lumMod val="85000"/>
                    <a:lumOff val="15000"/>
                  </a:schemeClr>
                </a:solidFill>
                <a:latin typeface="Arial" pitchFamily="34" charset="0"/>
              </a:rPr>
              <a:t>Wollongong, NSW 2522</a:t>
            </a:r>
          </a:p>
          <a:p>
            <a:r>
              <a:rPr lang="en-US" sz="1400" b="1" dirty="0" smtClean="0">
                <a:solidFill>
                  <a:schemeClr val="tx1">
                    <a:lumMod val="85000"/>
                    <a:lumOff val="15000"/>
                  </a:schemeClr>
                </a:solidFill>
                <a:latin typeface="Arial" pitchFamily="34" charset="0"/>
              </a:rPr>
              <a:t>Tel: +61 2 4221 5284</a:t>
            </a:r>
            <a:endParaRPr lang="en-US" sz="1400" b="1" dirty="0">
              <a:solidFill>
                <a:schemeClr val="tx1">
                  <a:lumMod val="85000"/>
                  <a:lumOff val="15000"/>
                </a:schemeClr>
              </a:solidFill>
              <a:latin typeface="Arial" pitchFamily="34" charset="0"/>
            </a:endParaRPr>
          </a:p>
        </p:txBody>
      </p:sp>
      <p:sp>
        <p:nvSpPr>
          <p:cNvPr id="18" name="Slide Number Placeholder 5"/>
          <p:cNvSpPr txBox="1">
            <a:spLocks/>
          </p:cNvSpPr>
          <p:nvPr/>
        </p:nvSpPr>
        <p:spPr bwMode="auto">
          <a:xfrm>
            <a:off x="8430936" y="6626477"/>
            <a:ext cx="641758" cy="244582"/>
          </a:xfrm>
          <a:prstGeom prst="rect">
            <a:avLst/>
          </a:prstGeom>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2D47F7B-130E-4E5E-85C8-9FD5222B9646}" type="slidenum">
              <a:rPr kumimoji="0" lang="en-US" sz="800" b="0" i="0" u="none" strike="noStrike" kern="1200" cap="none" spc="0" normalizeH="0" baseline="0" noProof="0" smtClean="0">
                <a:ln>
                  <a:noFill/>
                </a:ln>
                <a:solidFill>
                  <a:schemeClr val="bg1">
                    <a:lumMod val="85000"/>
                  </a:schemeClr>
                </a:solidFill>
                <a:effectLst/>
                <a:uLnTx/>
                <a:uFillTx/>
                <a:latin typeface="Arial" pitchFamily="34" charset="0"/>
                <a:ea typeface="ＭＳ Ｐゴシック"/>
                <a:cs typeface="ＭＳ Ｐゴシック"/>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800" b="0" i="0" u="none" strike="noStrike" kern="1200" cap="none" spc="0" normalizeH="0" baseline="0" noProof="0" dirty="0" smtClean="0">
              <a:ln>
                <a:noFill/>
              </a:ln>
              <a:solidFill>
                <a:schemeClr val="bg1">
                  <a:lumMod val="85000"/>
                </a:schemeClr>
              </a:solidFill>
              <a:effectLst/>
              <a:uLnTx/>
              <a:uFillTx/>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TIMELINE: History of Pole Star</a:t>
            </a:r>
            <a:endParaRPr lang="en-US" dirty="0"/>
          </a:p>
        </p:txBody>
      </p:sp>
      <p:sp>
        <p:nvSpPr>
          <p:cNvPr id="3" name="Slide Number Placeholder 2"/>
          <p:cNvSpPr>
            <a:spLocks noGrp="1"/>
          </p:cNvSpPr>
          <p:nvPr>
            <p:ph type="sldNum" sz="quarter" idx="10"/>
          </p:nvPr>
        </p:nvSpPr>
        <p:spPr>
          <a:xfrm>
            <a:off x="8649050" y="6602968"/>
            <a:ext cx="423644" cy="250164"/>
          </a:xfrm>
        </p:spPr>
        <p:txBody>
          <a:bodyPr/>
          <a:lstStyle/>
          <a:p>
            <a:fld id="{B7F226E1-D7AC-4E7F-9DF6-265D5E462BDC}" type="slidenum">
              <a:rPr lang="en-US" smtClean="0"/>
              <a:pPr/>
              <a:t>3</a:t>
            </a:fld>
            <a:endParaRPr lang="en-US" dirty="0"/>
          </a:p>
        </p:txBody>
      </p:sp>
      <p:sp>
        <p:nvSpPr>
          <p:cNvPr id="7" name="Snip Same Side Corner Rectangle 6"/>
          <p:cNvSpPr/>
          <p:nvPr/>
        </p:nvSpPr>
        <p:spPr>
          <a:xfrm rot="5400000">
            <a:off x="3689623" y="-436158"/>
            <a:ext cx="1778311" cy="8122916"/>
          </a:xfrm>
          <a:prstGeom prst="snip2SameRect">
            <a:avLst>
              <a:gd name="adj1" fmla="val 50000"/>
              <a:gd name="adj2" fmla="val 0"/>
            </a:avLst>
          </a:prstGeom>
          <a:gradFill>
            <a:gsLst>
              <a:gs pos="23000">
                <a:schemeClr val="bg1">
                  <a:lumMod val="85000"/>
                </a:schemeClr>
              </a:gs>
              <a:gs pos="100000">
                <a:schemeClr val="tx1">
                  <a:lumMod val="50000"/>
                  <a:lumOff val="50000"/>
                </a:schemeClr>
              </a:gs>
              <a:gs pos="100000">
                <a:schemeClr val="tx1">
                  <a:lumMod val="50000"/>
                  <a:lumOff val="50000"/>
                  <a:alpha val="60000"/>
                </a:schemeClr>
              </a:gs>
            </a:gsLst>
            <a:lin ang="0" scaled="1"/>
          </a:gradFill>
          <a:ln w="127000" cmpd="sng">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cxnSp>
        <p:nvCxnSpPr>
          <p:cNvPr id="8" name="Straight Connector 7"/>
          <p:cNvCxnSpPr/>
          <p:nvPr/>
        </p:nvCxnSpPr>
        <p:spPr>
          <a:xfrm rot="5400000">
            <a:off x="228145"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690866"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153586"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616307"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079027"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543661" y="3634872"/>
            <a:ext cx="1501638"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3005999" y="3634489"/>
            <a:ext cx="1502403"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3468337" y="3634107"/>
            <a:ext cx="1503169"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930674" y="3633724"/>
            <a:ext cx="1503935"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4393012" y="3633341"/>
            <a:ext cx="1504700"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855349" y="3632958"/>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317691" y="3632575"/>
            <a:ext cx="1506231"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6200000">
            <a:off x="-73988"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1998</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1" name="TextBox 20"/>
          <p:cNvSpPr txBox="1"/>
          <p:nvPr/>
        </p:nvSpPr>
        <p:spPr>
          <a:xfrm rot="16200000">
            <a:off x="390652"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1999</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2" name="TextBox 21"/>
          <p:cNvSpPr txBox="1"/>
          <p:nvPr/>
        </p:nvSpPr>
        <p:spPr>
          <a:xfrm rot="16200000">
            <a:off x="839773"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2000</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3" name="TextBox 22"/>
          <p:cNvSpPr txBox="1"/>
          <p:nvPr/>
        </p:nvSpPr>
        <p:spPr>
          <a:xfrm rot="16200000">
            <a:off x="1304414"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2001</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4" name="TextBox 23"/>
          <p:cNvSpPr txBox="1"/>
          <p:nvPr/>
        </p:nvSpPr>
        <p:spPr>
          <a:xfrm rot="16200000">
            <a:off x="1769055"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2002</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5" name="TextBox 24"/>
          <p:cNvSpPr txBox="1"/>
          <p:nvPr/>
        </p:nvSpPr>
        <p:spPr>
          <a:xfrm rot="16200000">
            <a:off x="2233695"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2003</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6" name="TextBox 25"/>
          <p:cNvSpPr txBox="1"/>
          <p:nvPr/>
        </p:nvSpPr>
        <p:spPr>
          <a:xfrm rot="16200000">
            <a:off x="2698336"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2004</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7" name="TextBox 26"/>
          <p:cNvSpPr txBox="1"/>
          <p:nvPr/>
        </p:nvSpPr>
        <p:spPr>
          <a:xfrm rot="16200000">
            <a:off x="3162977"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2005</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8" name="TextBox 27"/>
          <p:cNvSpPr txBox="1"/>
          <p:nvPr/>
        </p:nvSpPr>
        <p:spPr>
          <a:xfrm rot="16200000">
            <a:off x="3627617"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2006</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29" name="TextBox 28"/>
          <p:cNvSpPr txBox="1"/>
          <p:nvPr/>
        </p:nvSpPr>
        <p:spPr>
          <a:xfrm rot="16200000">
            <a:off x="4092259"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2007</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0" name="TextBox 29"/>
          <p:cNvSpPr txBox="1"/>
          <p:nvPr/>
        </p:nvSpPr>
        <p:spPr>
          <a:xfrm rot="16200000">
            <a:off x="4556900"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2008</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1" name="TextBox 30"/>
          <p:cNvSpPr txBox="1"/>
          <p:nvPr/>
        </p:nvSpPr>
        <p:spPr>
          <a:xfrm rot="16200000">
            <a:off x="5021540" y="3442970"/>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2009</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cxnSp>
        <p:nvCxnSpPr>
          <p:cNvPr id="32" name="Straight Connector 31"/>
          <p:cNvCxnSpPr/>
          <p:nvPr/>
        </p:nvCxnSpPr>
        <p:spPr>
          <a:xfrm rot="5400000">
            <a:off x="5783498" y="3636391"/>
            <a:ext cx="1503935"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6245835" y="3636008"/>
            <a:ext cx="1504700"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708173" y="3635625"/>
            <a:ext cx="1505466" cy="1673"/>
          </a:xfrm>
          <a:prstGeom prst="line">
            <a:avLst/>
          </a:prstGeom>
          <a:ln w="9525">
            <a:solidFill>
              <a:schemeClr val="bg1">
                <a:lumMod val="75000"/>
              </a:schemeClr>
            </a:solidFill>
          </a:ln>
          <a:effectLst>
            <a:outerShdw dist="12700" rotWithShape="0">
              <a:schemeClr val="bg1">
                <a:lumMod val="95000"/>
                <a:alpha val="27000"/>
              </a:schemeClr>
            </a:outerShdw>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rot="16200000">
            <a:off x="5503722"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2010</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6" name="TextBox 35"/>
          <p:cNvSpPr txBox="1"/>
          <p:nvPr/>
        </p:nvSpPr>
        <p:spPr>
          <a:xfrm rot="16200000">
            <a:off x="5968363"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2011</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7" name="TextBox 36"/>
          <p:cNvSpPr txBox="1"/>
          <p:nvPr/>
        </p:nvSpPr>
        <p:spPr>
          <a:xfrm rot="16200000">
            <a:off x="6417484"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2012</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8" name="TextBox 37"/>
          <p:cNvSpPr txBox="1"/>
          <p:nvPr/>
        </p:nvSpPr>
        <p:spPr>
          <a:xfrm rot="16200000">
            <a:off x="6874363" y="3445637"/>
            <a:ext cx="1685836" cy="338554"/>
          </a:xfrm>
          <a:prstGeom prst="rect">
            <a:avLst/>
          </a:prstGeom>
          <a:noFill/>
        </p:spPr>
        <p:txBody>
          <a:bodyPr wrap="square" rtlCol="0">
            <a:spAutoFit/>
          </a:bodyPr>
          <a:lstStyle/>
          <a:p>
            <a:pPr algn="ctr"/>
            <a:r>
              <a:rPr lang="en-US" sz="1600" dirty="0" smtClean="0">
                <a:solidFill>
                  <a:schemeClr val="accent1">
                    <a:lumMod val="75000"/>
                  </a:schemeClr>
                </a:solidFill>
                <a:effectLst>
                  <a:outerShdw dist="12700" dir="6000000" algn="tl" rotWithShape="0">
                    <a:schemeClr val="bg1">
                      <a:alpha val="43000"/>
                    </a:schemeClr>
                  </a:outerShdw>
                </a:effectLst>
                <a:latin typeface="Arial"/>
                <a:cs typeface="Arial"/>
              </a:rPr>
              <a:t>2013</a:t>
            </a:r>
            <a:endParaRPr lang="en-US" sz="1600" dirty="0">
              <a:solidFill>
                <a:schemeClr val="accent1">
                  <a:lumMod val="75000"/>
                </a:schemeClr>
              </a:solidFill>
              <a:effectLst>
                <a:outerShdw dist="12700" dir="6000000" algn="tl" rotWithShape="0">
                  <a:schemeClr val="bg1">
                    <a:alpha val="43000"/>
                  </a:schemeClr>
                </a:outerShdw>
              </a:effectLst>
              <a:latin typeface="Arial"/>
              <a:cs typeface="Arial"/>
            </a:endParaRPr>
          </a:p>
        </p:txBody>
      </p:sp>
      <p:sp>
        <p:nvSpPr>
          <p:cNvPr id="39" name="Rectangle 38"/>
          <p:cNvSpPr/>
          <p:nvPr/>
        </p:nvSpPr>
        <p:spPr bwMode="auto">
          <a:xfrm>
            <a:off x="462997" y="2703789"/>
            <a:ext cx="8223803" cy="1907084"/>
          </a:xfrm>
          <a:prstGeom prst="rect">
            <a:avLst/>
          </a:prstGeom>
          <a:solidFill>
            <a:srgbClr val="FFFFFF">
              <a:alpha val="47059"/>
            </a:srgbClr>
          </a:solidFill>
          <a:ln w="9525">
            <a:noFill/>
            <a:miter lim="800000"/>
            <a:headEnd/>
            <a:tailEnd/>
          </a:ln>
        </p:spPr>
        <p:txBody>
          <a:bodyPr rtlCol="0" anchor="ctr"/>
          <a:lstStyle/>
          <a:p>
            <a:pPr marL="342900" indent="-342900" algn="ctr" eaLnBrk="0" hangingPunct="0">
              <a:spcBef>
                <a:spcPct val="20000"/>
              </a:spcBef>
              <a:buFont typeface="Arial" charset="0"/>
              <a:buChar char="•"/>
            </a:pPr>
            <a:endParaRPr lang="en-US" sz="2000" dirty="0">
              <a:solidFill>
                <a:srgbClr val="1E7099"/>
              </a:solidFill>
              <a:cs typeface="MS PGothic" pitchFamily="34" charset="-128"/>
            </a:endParaRPr>
          </a:p>
        </p:txBody>
      </p:sp>
      <p:cxnSp>
        <p:nvCxnSpPr>
          <p:cNvPr id="41" name="Straight Connector 40"/>
          <p:cNvCxnSpPr/>
          <p:nvPr/>
        </p:nvCxnSpPr>
        <p:spPr>
          <a:xfrm flipH="1">
            <a:off x="7247041" y="1770959"/>
            <a:ext cx="790183" cy="11953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546126" y="2119498"/>
            <a:ext cx="1764124" cy="425758"/>
          </a:xfrm>
          <a:prstGeom prst="rect">
            <a:avLst/>
          </a:prstGeom>
          <a:noFill/>
        </p:spPr>
        <p:txBody>
          <a:bodyPr wrap="square" rtlCol="0">
            <a:spAutoFit/>
          </a:bodyPr>
          <a:lstStyle/>
          <a:p>
            <a:pPr algn="ctr"/>
            <a:r>
              <a:rPr lang="en-US" sz="1100" b="1" dirty="0" smtClean="0">
                <a:solidFill>
                  <a:srgbClr val="404040"/>
                </a:solidFill>
              </a:rPr>
              <a:t>Hong Kong</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43" name="TextBox 42"/>
          <p:cNvSpPr txBox="1"/>
          <p:nvPr/>
        </p:nvSpPr>
        <p:spPr>
          <a:xfrm>
            <a:off x="78201" y="5457628"/>
            <a:ext cx="1500548" cy="761747"/>
          </a:xfrm>
          <a:prstGeom prst="rect">
            <a:avLst/>
          </a:prstGeom>
          <a:noFill/>
        </p:spPr>
        <p:txBody>
          <a:bodyPr wrap="square" rtlCol="0">
            <a:spAutoFit/>
          </a:bodyPr>
          <a:lstStyle/>
          <a:p>
            <a:pPr algn="ctr"/>
            <a:r>
              <a:rPr lang="en-US" sz="1400" dirty="0" smtClean="0">
                <a:solidFill>
                  <a:srgbClr val="404040"/>
                </a:solidFill>
              </a:rPr>
              <a:t>Purplefinder</a:t>
            </a:r>
          </a:p>
          <a:p>
            <a:pPr algn="ctr">
              <a:spcBef>
                <a:spcPts val="300"/>
              </a:spcBef>
            </a:pPr>
            <a:r>
              <a:rPr lang="en-US" sz="900" dirty="0" smtClean="0">
                <a:solidFill>
                  <a:srgbClr val="7F7F7F"/>
                </a:solidFill>
              </a:rPr>
              <a:t>Web based fleet monitoring system </a:t>
            </a:r>
            <a:br>
              <a:rPr lang="en-US" sz="900" dirty="0" smtClean="0">
                <a:solidFill>
                  <a:srgbClr val="7F7F7F"/>
                </a:solidFill>
              </a:rPr>
            </a:br>
            <a:r>
              <a:rPr lang="en-US" sz="900" dirty="0" smtClean="0">
                <a:solidFill>
                  <a:srgbClr val="7F7F7F"/>
                </a:solidFill>
              </a:rPr>
              <a:t>introduced</a:t>
            </a:r>
            <a:endParaRPr lang="en-US" sz="1100" dirty="0">
              <a:solidFill>
                <a:srgbClr val="7F7F7F"/>
              </a:solidFill>
            </a:endParaRPr>
          </a:p>
        </p:txBody>
      </p:sp>
      <p:sp>
        <p:nvSpPr>
          <p:cNvPr id="44" name="TextBox 43"/>
          <p:cNvSpPr txBox="1"/>
          <p:nvPr/>
        </p:nvSpPr>
        <p:spPr>
          <a:xfrm>
            <a:off x="2323646" y="4842168"/>
            <a:ext cx="1500548" cy="1318310"/>
          </a:xfrm>
          <a:prstGeom prst="rect">
            <a:avLst/>
          </a:prstGeom>
          <a:noFill/>
        </p:spPr>
        <p:txBody>
          <a:bodyPr wrap="square" rtlCol="0">
            <a:spAutoFit/>
          </a:bodyPr>
          <a:lstStyle/>
          <a:p>
            <a:pPr algn="ctr"/>
            <a:r>
              <a:rPr lang="en-US" sz="1100" dirty="0" smtClean="0">
                <a:solidFill>
                  <a:srgbClr val="404040"/>
                </a:solidFill>
              </a:rPr>
              <a:t>DSAS &amp;</a:t>
            </a:r>
            <a:br>
              <a:rPr lang="en-US" sz="1100" dirty="0" smtClean="0">
                <a:solidFill>
                  <a:srgbClr val="404040"/>
                </a:solidFill>
              </a:rPr>
            </a:br>
            <a:r>
              <a:rPr lang="en-US" sz="1100" dirty="0" smtClean="0">
                <a:solidFill>
                  <a:srgbClr val="404040"/>
                </a:solidFill>
              </a:rPr>
              <a:t>Alert Advanced</a:t>
            </a:r>
          </a:p>
          <a:p>
            <a:pPr algn="ctr">
              <a:spcBef>
                <a:spcPts val="200"/>
              </a:spcBef>
            </a:pPr>
            <a:r>
              <a:rPr lang="en-US" sz="900" dirty="0" smtClean="0">
                <a:solidFill>
                  <a:srgbClr val="7F7F7F"/>
                </a:solidFill>
              </a:rPr>
              <a:t>Ship Security Alert System (SSAS) </a:t>
            </a:r>
            <a:br>
              <a:rPr lang="en-US" sz="900" dirty="0" smtClean="0">
                <a:solidFill>
                  <a:srgbClr val="7F7F7F"/>
                </a:solidFill>
              </a:rPr>
            </a:br>
            <a:r>
              <a:rPr lang="en-US" sz="900" dirty="0" smtClean="0">
                <a:solidFill>
                  <a:srgbClr val="7F7F7F"/>
                </a:solidFill>
              </a:rPr>
              <a:t>hardware and services are introduced to meet new IMO requirement</a:t>
            </a:r>
          </a:p>
          <a:p>
            <a:pPr algn="ctr"/>
            <a:endParaRPr lang="en-US" sz="1100" dirty="0">
              <a:solidFill>
                <a:srgbClr val="404040"/>
              </a:solidFill>
            </a:endParaRPr>
          </a:p>
        </p:txBody>
      </p:sp>
      <p:cxnSp>
        <p:nvCxnSpPr>
          <p:cNvPr id="45" name="Straight Connector 44"/>
          <p:cNvCxnSpPr/>
          <p:nvPr/>
        </p:nvCxnSpPr>
        <p:spPr>
          <a:xfrm>
            <a:off x="5811452" y="4368123"/>
            <a:ext cx="329394"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73920"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49660" y="1226658"/>
            <a:ext cx="2433160" cy="854080"/>
          </a:xfrm>
          <a:prstGeom prst="rect">
            <a:avLst/>
          </a:prstGeom>
          <a:noFill/>
        </p:spPr>
        <p:txBody>
          <a:bodyPr wrap="square" rtlCol="0">
            <a:spAutoFit/>
          </a:bodyPr>
          <a:lstStyle/>
          <a:p>
            <a:r>
              <a:rPr lang="en-US" sz="1800" b="1" dirty="0" smtClean="0">
                <a:solidFill>
                  <a:srgbClr val="404040"/>
                </a:solidFill>
              </a:rPr>
              <a:t>Pole Star Founded</a:t>
            </a:r>
          </a:p>
          <a:p>
            <a:pPr>
              <a:spcBef>
                <a:spcPts val="300"/>
              </a:spcBef>
            </a:pPr>
            <a:r>
              <a:rPr lang="en-US" sz="900" dirty="0" smtClean="0">
                <a:solidFill>
                  <a:schemeClr val="tx1">
                    <a:lumMod val="50000"/>
                    <a:lumOff val="50000"/>
                  </a:schemeClr>
                </a:solidFill>
              </a:rPr>
              <a:t>As UK based provider of satellite based tracking services</a:t>
            </a:r>
          </a:p>
          <a:p>
            <a:endParaRPr lang="en-US" sz="1100" dirty="0">
              <a:solidFill>
                <a:srgbClr val="404040"/>
              </a:solidFill>
            </a:endParaRPr>
          </a:p>
        </p:txBody>
      </p:sp>
      <p:sp>
        <p:nvSpPr>
          <p:cNvPr id="48" name="TextBox 47"/>
          <p:cNvSpPr txBox="1"/>
          <p:nvPr/>
        </p:nvSpPr>
        <p:spPr>
          <a:xfrm>
            <a:off x="2881219" y="1666720"/>
            <a:ext cx="1207892" cy="425758"/>
          </a:xfrm>
          <a:prstGeom prst="rect">
            <a:avLst/>
          </a:prstGeom>
          <a:noFill/>
        </p:spPr>
        <p:txBody>
          <a:bodyPr wrap="square" rtlCol="0">
            <a:spAutoFit/>
          </a:bodyPr>
          <a:lstStyle/>
          <a:p>
            <a:pPr algn="ctr"/>
            <a:r>
              <a:rPr lang="en-US" sz="1100" b="1" dirty="0" smtClean="0">
                <a:solidFill>
                  <a:srgbClr val="404040"/>
                </a:solidFill>
              </a:rPr>
              <a:t>Boston</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49" name="TextBox 48"/>
          <p:cNvSpPr txBox="1"/>
          <p:nvPr/>
        </p:nvSpPr>
        <p:spPr>
          <a:xfrm>
            <a:off x="967573" y="4842168"/>
            <a:ext cx="1500548" cy="872034"/>
          </a:xfrm>
          <a:prstGeom prst="rect">
            <a:avLst/>
          </a:prstGeom>
          <a:noFill/>
        </p:spPr>
        <p:txBody>
          <a:bodyPr wrap="square" rtlCol="0">
            <a:spAutoFit/>
          </a:bodyPr>
          <a:lstStyle/>
          <a:p>
            <a:pPr algn="ctr"/>
            <a:r>
              <a:rPr lang="en-US" sz="1100" dirty="0" smtClean="0">
                <a:solidFill>
                  <a:srgbClr val="404040"/>
                </a:solidFill>
              </a:rPr>
              <a:t>SmartTRAC</a:t>
            </a:r>
          </a:p>
          <a:p>
            <a:pPr algn="ctr">
              <a:spcBef>
                <a:spcPts val="200"/>
              </a:spcBef>
            </a:pPr>
            <a:r>
              <a:rPr lang="en-US" sz="900" dirty="0" smtClean="0">
                <a:solidFill>
                  <a:srgbClr val="7F7F7F"/>
                </a:solidFill>
              </a:rPr>
              <a:t>Fisheries Vessel Monitoring System </a:t>
            </a:r>
            <a:br>
              <a:rPr lang="en-US" sz="900" dirty="0" smtClean="0">
                <a:solidFill>
                  <a:srgbClr val="7F7F7F"/>
                </a:solidFill>
              </a:rPr>
            </a:br>
            <a:r>
              <a:rPr lang="en-US" sz="900" dirty="0" smtClean="0">
                <a:solidFill>
                  <a:srgbClr val="7F7F7F"/>
                </a:solidFill>
              </a:rPr>
              <a:t> introduced</a:t>
            </a:r>
          </a:p>
          <a:p>
            <a:pPr algn="ctr"/>
            <a:endParaRPr lang="en-US" sz="1100" dirty="0">
              <a:solidFill>
                <a:srgbClr val="404040"/>
              </a:solidFill>
            </a:endParaRPr>
          </a:p>
        </p:txBody>
      </p:sp>
      <p:sp>
        <p:nvSpPr>
          <p:cNvPr id="50" name="TextBox 49"/>
          <p:cNvSpPr txBox="1"/>
          <p:nvPr/>
        </p:nvSpPr>
        <p:spPr>
          <a:xfrm>
            <a:off x="7169913" y="960170"/>
            <a:ext cx="1764604" cy="995144"/>
          </a:xfrm>
          <a:prstGeom prst="rect">
            <a:avLst/>
          </a:prstGeom>
          <a:noFill/>
        </p:spPr>
        <p:txBody>
          <a:bodyPr wrap="square" rtlCol="0">
            <a:spAutoFit/>
          </a:bodyPr>
          <a:lstStyle/>
          <a:p>
            <a:pPr algn="ctr"/>
            <a:r>
              <a:rPr lang="en-US" sz="1400" b="1" dirty="0" smtClean="0">
                <a:solidFill>
                  <a:srgbClr val="404040"/>
                </a:solidFill>
              </a:rPr>
              <a:t>Pole Star &amp; </a:t>
            </a:r>
            <a:br>
              <a:rPr lang="en-US" sz="1400" b="1" dirty="0" smtClean="0">
                <a:solidFill>
                  <a:srgbClr val="404040"/>
                </a:solidFill>
              </a:rPr>
            </a:br>
            <a:r>
              <a:rPr lang="en-US" sz="1400" b="1" dirty="0" smtClean="0">
                <a:solidFill>
                  <a:srgbClr val="404040"/>
                </a:solidFill>
              </a:rPr>
              <a:t>Absolute Merge</a:t>
            </a:r>
          </a:p>
          <a:p>
            <a:pPr algn="ctr">
              <a:spcBef>
                <a:spcPts val="200"/>
              </a:spcBef>
            </a:pPr>
            <a:r>
              <a:rPr lang="en-US" sz="900" dirty="0" smtClean="0">
                <a:solidFill>
                  <a:srgbClr val="7F7F7F"/>
                </a:solidFill>
              </a:rPr>
              <a:t>Combining product lines </a:t>
            </a:r>
            <a:br>
              <a:rPr lang="en-US" sz="900" dirty="0" smtClean="0">
                <a:solidFill>
                  <a:srgbClr val="7F7F7F"/>
                </a:solidFill>
              </a:rPr>
            </a:br>
            <a:r>
              <a:rPr lang="en-US" sz="900" dirty="0" smtClean="0">
                <a:solidFill>
                  <a:srgbClr val="7F7F7F"/>
                </a:solidFill>
              </a:rPr>
              <a:t>and office locations</a:t>
            </a:r>
          </a:p>
          <a:p>
            <a:pPr algn="ctr"/>
            <a:endParaRPr lang="en-US" sz="1100" dirty="0">
              <a:solidFill>
                <a:srgbClr val="404040"/>
              </a:solidFill>
            </a:endParaRPr>
          </a:p>
        </p:txBody>
      </p:sp>
      <p:sp>
        <p:nvSpPr>
          <p:cNvPr id="51" name="TextBox 50"/>
          <p:cNvSpPr txBox="1"/>
          <p:nvPr/>
        </p:nvSpPr>
        <p:spPr>
          <a:xfrm>
            <a:off x="5238970" y="2119498"/>
            <a:ext cx="1269255" cy="425758"/>
          </a:xfrm>
          <a:prstGeom prst="rect">
            <a:avLst/>
          </a:prstGeom>
          <a:noFill/>
        </p:spPr>
        <p:txBody>
          <a:bodyPr wrap="square" rtlCol="0">
            <a:spAutoFit/>
          </a:bodyPr>
          <a:lstStyle/>
          <a:p>
            <a:pPr algn="ctr"/>
            <a:r>
              <a:rPr lang="en-US" sz="1100" b="1" dirty="0" smtClean="0">
                <a:solidFill>
                  <a:srgbClr val="404040"/>
                </a:solidFill>
              </a:rPr>
              <a:t>Panama</a:t>
            </a:r>
          </a:p>
          <a:p>
            <a:pPr algn="ctr">
              <a:spcBef>
                <a:spcPts val="200"/>
              </a:spcBef>
            </a:pPr>
            <a:r>
              <a:rPr lang="en-US" sz="900" dirty="0" smtClean="0">
                <a:solidFill>
                  <a:srgbClr val="7F7F7F"/>
                </a:solidFill>
              </a:rPr>
              <a:t>Office opened</a:t>
            </a:r>
            <a:endParaRPr lang="en-US" sz="1100" dirty="0">
              <a:solidFill>
                <a:srgbClr val="7F7F7F"/>
              </a:solidFill>
            </a:endParaRPr>
          </a:p>
        </p:txBody>
      </p:sp>
      <p:cxnSp>
        <p:nvCxnSpPr>
          <p:cNvPr id="52" name="Straight Connector 51"/>
          <p:cNvCxnSpPr>
            <a:stCxn id="51" idx="2"/>
          </p:cNvCxnSpPr>
          <p:nvPr/>
        </p:nvCxnSpPr>
        <p:spPr>
          <a:xfrm>
            <a:off x="5873598" y="2545256"/>
            <a:ext cx="0" cy="4547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081991" y="1272346"/>
            <a:ext cx="1289342" cy="1179810"/>
          </a:xfrm>
          <a:prstGeom prst="rect">
            <a:avLst/>
          </a:prstGeom>
          <a:noFill/>
        </p:spPr>
        <p:txBody>
          <a:bodyPr wrap="square" rtlCol="0">
            <a:spAutoFit/>
          </a:bodyPr>
          <a:lstStyle/>
          <a:p>
            <a:pPr algn="ctr"/>
            <a:r>
              <a:rPr lang="en-US" sz="1100" b="1" dirty="0" smtClean="0">
                <a:solidFill>
                  <a:srgbClr val="404040"/>
                </a:solidFill>
              </a:rPr>
              <a:t>International Track 100</a:t>
            </a:r>
          </a:p>
          <a:p>
            <a:pPr algn="ctr">
              <a:spcBef>
                <a:spcPts val="200"/>
              </a:spcBef>
            </a:pPr>
            <a:r>
              <a:rPr lang="en-US" sz="900" dirty="0" smtClean="0">
                <a:solidFill>
                  <a:srgbClr val="7F7F7F"/>
                </a:solidFill>
              </a:rPr>
              <a:t>Ranked in Sunday Times Top 100 fastest growing companies</a:t>
            </a:r>
          </a:p>
          <a:p>
            <a:pPr algn="ctr"/>
            <a:endParaRPr lang="en-US" sz="1100" dirty="0">
              <a:solidFill>
                <a:srgbClr val="404040"/>
              </a:solidFill>
            </a:endParaRPr>
          </a:p>
        </p:txBody>
      </p:sp>
      <p:cxnSp>
        <p:nvCxnSpPr>
          <p:cNvPr id="54" name="Straight Connector 53"/>
          <p:cNvCxnSpPr/>
          <p:nvPr/>
        </p:nvCxnSpPr>
        <p:spPr>
          <a:xfrm>
            <a:off x="6709120" y="2261865"/>
            <a:ext cx="0" cy="70871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713473" y="1666720"/>
            <a:ext cx="1269255" cy="425758"/>
          </a:xfrm>
          <a:prstGeom prst="rect">
            <a:avLst/>
          </a:prstGeom>
          <a:noFill/>
        </p:spPr>
        <p:txBody>
          <a:bodyPr wrap="square" rtlCol="0">
            <a:spAutoFit/>
          </a:bodyPr>
          <a:lstStyle/>
          <a:p>
            <a:pPr algn="ctr"/>
            <a:r>
              <a:rPr lang="en-US" sz="1100" b="1" dirty="0" smtClean="0">
                <a:solidFill>
                  <a:srgbClr val="404040"/>
                </a:solidFill>
              </a:rPr>
              <a:t>Sydney</a:t>
            </a:r>
          </a:p>
          <a:p>
            <a:pPr algn="ctr">
              <a:spcBef>
                <a:spcPts val="200"/>
              </a:spcBef>
            </a:pPr>
            <a:r>
              <a:rPr lang="en-US" sz="900" dirty="0" smtClean="0">
                <a:solidFill>
                  <a:srgbClr val="7F7F7F"/>
                </a:solidFill>
              </a:rPr>
              <a:t>Office opened</a:t>
            </a:r>
            <a:endParaRPr lang="en-US" sz="1100" dirty="0">
              <a:solidFill>
                <a:srgbClr val="7F7F7F"/>
              </a:solidFill>
            </a:endParaRPr>
          </a:p>
        </p:txBody>
      </p:sp>
      <p:sp>
        <p:nvSpPr>
          <p:cNvPr id="56" name="TextBox 55"/>
          <p:cNvSpPr txBox="1"/>
          <p:nvPr/>
        </p:nvSpPr>
        <p:spPr>
          <a:xfrm>
            <a:off x="5485098" y="4842168"/>
            <a:ext cx="1500548" cy="1287532"/>
          </a:xfrm>
          <a:prstGeom prst="rect">
            <a:avLst/>
          </a:prstGeom>
          <a:noFill/>
        </p:spPr>
        <p:txBody>
          <a:bodyPr wrap="square" rtlCol="0">
            <a:spAutoFit/>
          </a:bodyPr>
          <a:lstStyle/>
          <a:p>
            <a:pPr algn="ctr"/>
            <a:r>
              <a:rPr lang="en-US" sz="1100" dirty="0" smtClean="0">
                <a:solidFill>
                  <a:srgbClr val="404040"/>
                </a:solidFill>
              </a:rPr>
              <a:t>LRIT </a:t>
            </a:r>
            <a:br>
              <a:rPr lang="en-US" sz="1100" dirty="0" smtClean="0">
                <a:solidFill>
                  <a:srgbClr val="404040"/>
                </a:solidFill>
              </a:rPr>
            </a:br>
            <a:r>
              <a:rPr lang="en-US" sz="1100" dirty="0" smtClean="0">
                <a:solidFill>
                  <a:srgbClr val="404040"/>
                </a:solidFill>
              </a:rPr>
              <a:t>Data Centre</a:t>
            </a:r>
          </a:p>
          <a:p>
            <a:pPr algn="ctr">
              <a:spcBef>
                <a:spcPts val="200"/>
              </a:spcBef>
            </a:pPr>
            <a:r>
              <a:rPr lang="en-US" sz="900" dirty="0" smtClean="0">
                <a:solidFill>
                  <a:srgbClr val="7F7F7F"/>
                </a:solidFill>
              </a:rPr>
              <a:t>IMO introduces a new global ship tracking system. Pole Star now holds contracts to supply service to 4 of the top 5 flag registries</a:t>
            </a:r>
            <a:endParaRPr lang="en-US" sz="1100" dirty="0">
              <a:solidFill>
                <a:srgbClr val="7F7F7F"/>
              </a:solidFill>
            </a:endParaRPr>
          </a:p>
        </p:txBody>
      </p:sp>
      <p:cxnSp>
        <p:nvCxnSpPr>
          <p:cNvPr id="57" name="Straight Connector 56"/>
          <p:cNvCxnSpPr/>
          <p:nvPr/>
        </p:nvCxnSpPr>
        <p:spPr>
          <a:xfrm>
            <a:off x="7634796" y="4360451"/>
            <a:ext cx="0" cy="97471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075596" y="5335168"/>
            <a:ext cx="1752385" cy="1069523"/>
          </a:xfrm>
          <a:prstGeom prst="rect">
            <a:avLst/>
          </a:prstGeom>
          <a:noFill/>
        </p:spPr>
        <p:txBody>
          <a:bodyPr wrap="square" rtlCol="0">
            <a:spAutoFit/>
          </a:bodyPr>
          <a:lstStyle/>
          <a:p>
            <a:pPr algn="ctr"/>
            <a:r>
              <a:rPr lang="en-US" sz="1400" dirty="0" smtClean="0">
                <a:solidFill>
                  <a:srgbClr val="404040"/>
                </a:solidFill>
              </a:rPr>
              <a:t>Purplefinder Pro</a:t>
            </a:r>
          </a:p>
          <a:p>
            <a:pPr algn="ctr">
              <a:spcBef>
                <a:spcPts val="300"/>
              </a:spcBef>
            </a:pPr>
            <a:r>
              <a:rPr lang="en-US" sz="900" dirty="0" smtClean="0">
                <a:solidFill>
                  <a:srgbClr val="7F7F7F"/>
                </a:solidFill>
              </a:rPr>
              <a:t>Our next generation fleet monitoring platform is being progressively introduced across all product lines</a:t>
            </a:r>
          </a:p>
          <a:p>
            <a:pPr algn="ctr"/>
            <a:endParaRPr lang="en-US" sz="1100" dirty="0">
              <a:solidFill>
                <a:srgbClr val="404040"/>
              </a:solidFill>
            </a:endParaRPr>
          </a:p>
        </p:txBody>
      </p:sp>
      <p:sp>
        <p:nvSpPr>
          <p:cNvPr id="59" name="TextBox 58"/>
          <p:cNvSpPr txBox="1"/>
          <p:nvPr/>
        </p:nvSpPr>
        <p:spPr>
          <a:xfrm>
            <a:off x="4060985" y="4842168"/>
            <a:ext cx="1406539" cy="1456809"/>
          </a:xfrm>
          <a:prstGeom prst="rect">
            <a:avLst/>
          </a:prstGeom>
          <a:noFill/>
        </p:spPr>
        <p:txBody>
          <a:bodyPr wrap="square" rtlCol="0">
            <a:spAutoFit/>
          </a:bodyPr>
          <a:lstStyle/>
          <a:p>
            <a:pPr algn="ctr"/>
            <a:r>
              <a:rPr lang="en-US" sz="1100" dirty="0" smtClean="0">
                <a:solidFill>
                  <a:srgbClr val="404040"/>
                </a:solidFill>
              </a:rPr>
              <a:t>Marine Asset Tracker</a:t>
            </a:r>
          </a:p>
          <a:p>
            <a:pPr algn="ctr">
              <a:spcBef>
                <a:spcPts val="200"/>
              </a:spcBef>
            </a:pPr>
            <a:r>
              <a:rPr lang="en-US" sz="900" dirty="0" smtClean="0">
                <a:solidFill>
                  <a:srgbClr val="7F7F7F"/>
                </a:solidFill>
              </a:rPr>
              <a:t>Hardware options and tracking solution introduced for the </a:t>
            </a:r>
            <a:br>
              <a:rPr lang="en-US" sz="900" dirty="0" smtClean="0">
                <a:solidFill>
                  <a:srgbClr val="7F7F7F"/>
                </a:solidFill>
              </a:rPr>
            </a:br>
            <a:r>
              <a:rPr lang="en-US" sz="900" dirty="0" smtClean="0">
                <a:solidFill>
                  <a:srgbClr val="7F7F7F"/>
                </a:solidFill>
              </a:rPr>
              <a:t>offshore oil &amp; gas, </a:t>
            </a:r>
            <a:br>
              <a:rPr lang="en-US" sz="900" dirty="0" smtClean="0">
                <a:solidFill>
                  <a:srgbClr val="7F7F7F"/>
                </a:solidFill>
              </a:rPr>
            </a:br>
            <a:r>
              <a:rPr lang="en-US" sz="900" dirty="0" smtClean="0">
                <a:solidFill>
                  <a:srgbClr val="7F7F7F"/>
                </a:solidFill>
              </a:rPr>
              <a:t>tug, barge and workboat market</a:t>
            </a:r>
          </a:p>
          <a:p>
            <a:pPr algn="ctr"/>
            <a:endParaRPr lang="en-US" sz="1100" dirty="0">
              <a:solidFill>
                <a:srgbClr val="404040"/>
              </a:solidFill>
            </a:endParaRPr>
          </a:p>
        </p:txBody>
      </p:sp>
      <p:cxnSp>
        <p:nvCxnSpPr>
          <p:cNvPr id="60" name="Straight Connector 59"/>
          <p:cNvCxnSpPr/>
          <p:nvPr/>
        </p:nvCxnSpPr>
        <p:spPr>
          <a:xfrm>
            <a:off x="4820699"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875280" y="2087874"/>
            <a:ext cx="1466121" cy="430887"/>
          </a:xfrm>
          <a:prstGeom prst="rect">
            <a:avLst/>
          </a:prstGeom>
          <a:noFill/>
        </p:spPr>
        <p:txBody>
          <a:bodyPr wrap="square" rtlCol="0">
            <a:spAutoFit/>
          </a:bodyPr>
          <a:lstStyle/>
          <a:p>
            <a:r>
              <a:rPr lang="en-US" sz="1100" b="1" dirty="0" smtClean="0">
                <a:solidFill>
                  <a:srgbClr val="404040"/>
                </a:solidFill>
              </a:rPr>
              <a:t>Absolute Software</a:t>
            </a:r>
          </a:p>
          <a:p>
            <a:r>
              <a:rPr lang="en-US" sz="1100" b="1" dirty="0" smtClean="0">
                <a:solidFill>
                  <a:srgbClr val="404040"/>
                </a:solidFill>
              </a:rPr>
              <a:t>Founded</a:t>
            </a:r>
          </a:p>
        </p:txBody>
      </p:sp>
      <p:cxnSp>
        <p:nvCxnSpPr>
          <p:cNvPr id="62" name="Straight Connector 61"/>
          <p:cNvCxnSpPr/>
          <p:nvPr/>
        </p:nvCxnSpPr>
        <p:spPr>
          <a:xfrm>
            <a:off x="3505200" y="2119498"/>
            <a:ext cx="0" cy="8599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216241" y="2517765"/>
            <a:ext cx="0" cy="46169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437356" y="2545256"/>
            <a:ext cx="0" cy="4547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365810" y="2119498"/>
            <a:ext cx="0" cy="85996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62000" y="1906762"/>
            <a:ext cx="0" cy="107269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676400" y="4368123"/>
            <a:ext cx="0" cy="4445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62000" y="4368123"/>
            <a:ext cx="0" cy="108950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eel.jpg"/>
          <p:cNvPicPr>
            <a:picLocks noChangeAspect="1"/>
          </p:cNvPicPr>
          <p:nvPr/>
        </p:nvPicPr>
        <p:blipFill>
          <a:blip r:embed="rId3" cstate="print"/>
          <a:stretch>
            <a:fillRect/>
          </a:stretch>
        </p:blipFill>
        <p:spPr>
          <a:xfrm>
            <a:off x="1691656" y="529143"/>
            <a:ext cx="5905809" cy="5895933"/>
          </a:xfrm>
          <a:prstGeom prst="rect">
            <a:avLst/>
          </a:prstGeom>
        </p:spPr>
      </p:pic>
      <p:sp>
        <p:nvSpPr>
          <p:cNvPr id="2" name="Title 1"/>
          <p:cNvSpPr>
            <a:spLocks noGrp="1"/>
          </p:cNvSpPr>
          <p:nvPr>
            <p:ph type="title"/>
          </p:nvPr>
        </p:nvSpPr>
        <p:spPr/>
        <p:txBody>
          <a:bodyPr/>
          <a:lstStyle/>
          <a:p>
            <a:r>
              <a:rPr lang="en-US" dirty="0" smtClean="0"/>
              <a:t>Products</a:t>
            </a:r>
            <a:endParaRPr lang="en-US" dirty="0"/>
          </a:p>
        </p:txBody>
      </p:sp>
      <p:sp>
        <p:nvSpPr>
          <p:cNvPr id="3" name="Slide Number Placeholder 2"/>
          <p:cNvSpPr>
            <a:spLocks noGrp="1"/>
          </p:cNvSpPr>
          <p:nvPr>
            <p:ph type="sldNum" sz="quarter" idx="10"/>
          </p:nvPr>
        </p:nvSpPr>
        <p:spPr>
          <a:xfrm>
            <a:off x="8649050" y="6602968"/>
            <a:ext cx="423644" cy="250164"/>
          </a:xfrm>
        </p:spPr>
        <p:txBody>
          <a:bodyPr/>
          <a:lstStyle/>
          <a:p>
            <a:fld id="{DD8AAC07-CDBB-4200-9DD7-2D887DDF820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Highlights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5</a:t>
            </a:fld>
            <a:endParaRPr lang="en-US" dirty="0"/>
          </a:p>
        </p:txBody>
      </p:sp>
      <p:sp>
        <p:nvSpPr>
          <p:cNvPr id="9" name="Content Placeholder 8"/>
          <p:cNvSpPr>
            <a:spLocks noGrp="1"/>
          </p:cNvSpPr>
          <p:nvPr>
            <p:ph sz="half" idx="1"/>
          </p:nvPr>
        </p:nvSpPr>
        <p:spPr/>
        <p:txBody>
          <a:bodyPr/>
          <a:lstStyle/>
          <a:p>
            <a:r>
              <a:rPr lang="en-US" sz="1800" dirty="0" smtClean="0"/>
              <a:t>Pole Star monitors approximately 40,000 ships </a:t>
            </a:r>
          </a:p>
          <a:p>
            <a:pPr lvl="1">
              <a:buNone/>
            </a:pPr>
            <a:r>
              <a:rPr lang="en-US" dirty="0" smtClean="0"/>
              <a:t>for over 1,250 clients located in over 90 countries.</a:t>
            </a:r>
          </a:p>
          <a:p>
            <a:pPr>
              <a:spcBef>
                <a:spcPts val="1800"/>
              </a:spcBef>
            </a:pPr>
            <a:r>
              <a:rPr lang="en-US" sz="1800" dirty="0" smtClean="0"/>
              <a:t>We serve the biggest names in the industry </a:t>
            </a:r>
          </a:p>
          <a:p>
            <a:pPr lvl="1">
              <a:buNone/>
            </a:pPr>
            <a:r>
              <a:rPr lang="en-US" dirty="0" smtClean="0"/>
              <a:t>in oil &amp; gas, container lines, logistics &amp; freight, cruise lines and more. </a:t>
            </a:r>
          </a:p>
          <a:p>
            <a:pPr>
              <a:spcBef>
                <a:spcPts val="1800"/>
              </a:spcBef>
            </a:pPr>
            <a:r>
              <a:rPr lang="en-US" sz="1800" dirty="0" smtClean="0"/>
              <a:t>World’s largest LRIT data centre provider with 45 flags</a:t>
            </a:r>
          </a:p>
          <a:p>
            <a:pPr lvl="1">
              <a:buNone/>
            </a:pPr>
            <a:r>
              <a:rPr lang="en-US" dirty="0" smtClean="0"/>
              <a:t>including 4 of the top 5 flags: Panama, Liberia, the Marshall Islands and Singapore. </a:t>
            </a:r>
          </a:p>
          <a:p>
            <a:pPr lvl="1">
              <a:buNone/>
            </a:pPr>
            <a:r>
              <a:rPr lang="en-US" dirty="0" smtClean="0"/>
              <a:t>Over 25,000 ships carry Pole Star LRIT certificates issued on behalf of over 90 flags.</a:t>
            </a:r>
          </a:p>
          <a:p>
            <a:pPr>
              <a:spcBef>
                <a:spcPts val="1800"/>
              </a:spcBef>
            </a:pPr>
            <a:r>
              <a:rPr lang="en-US" sz="1800" dirty="0" smtClean="0"/>
              <a:t>Our fisheries monitoring services cover over 50M square miles of seas</a:t>
            </a:r>
          </a:p>
          <a:p>
            <a:pPr lvl="1">
              <a:buNone/>
            </a:pPr>
            <a:r>
              <a:rPr lang="en-US" dirty="0" smtClean="0"/>
              <a:t>We monitor the location of over 6,000 fishing vessels on a daily basis, collecting</a:t>
            </a:r>
          </a:p>
          <a:p>
            <a:pPr lvl="1">
              <a:buNone/>
            </a:pPr>
            <a:r>
              <a:rPr lang="en-US" dirty="0" smtClean="0"/>
              <a:t>additional catch data from 2,000 vessels via electronic logbooks.</a:t>
            </a:r>
          </a:p>
          <a:p>
            <a:pPr>
              <a:spcBef>
                <a:spcPts val="1800"/>
              </a:spcBef>
            </a:pPr>
            <a:r>
              <a:rPr lang="en-US" sz="1800" dirty="0" smtClean="0"/>
              <a:t>All our products are supported by a multi-national team</a:t>
            </a:r>
            <a:r>
              <a:rPr lang="en-US" dirty="0" smtClean="0"/>
              <a:t> </a:t>
            </a:r>
          </a:p>
          <a:p>
            <a:pPr lvl="1">
              <a:buNone/>
            </a:pPr>
            <a:r>
              <a:rPr lang="en-US" dirty="0" smtClean="0"/>
              <a:t>located in London, Boston, Panama, Hong Kong and Australia and fluent in over</a:t>
            </a:r>
          </a:p>
          <a:p>
            <a:pPr lvl="1">
              <a:buNone/>
            </a:pPr>
            <a:r>
              <a:rPr lang="en-US" dirty="0" smtClean="0"/>
              <a:t>20 languages.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6</a:t>
            </a:fld>
            <a:endParaRPr lang="en-US" dirty="0"/>
          </a:p>
        </p:txBody>
      </p:sp>
      <p:sp>
        <p:nvSpPr>
          <p:cNvPr id="5" name="TextBox 4"/>
          <p:cNvSpPr txBox="1"/>
          <p:nvPr/>
        </p:nvSpPr>
        <p:spPr>
          <a:xfrm>
            <a:off x="386864" y="2373998"/>
            <a:ext cx="2754676" cy="3046988"/>
          </a:xfrm>
          <a:prstGeom prst="rect">
            <a:avLst/>
          </a:prstGeom>
          <a:noFill/>
        </p:spPr>
        <p:txBody>
          <a:bodyPr wrap="square" rtlCol="0">
            <a:spAutoFit/>
          </a:bodyPr>
          <a:lstStyle/>
          <a:p>
            <a:r>
              <a:rPr lang="en-GB" sz="1600" dirty="0" smtClean="0">
                <a:solidFill>
                  <a:schemeClr val="tx1">
                    <a:lumMod val="75000"/>
                    <a:lumOff val="25000"/>
                  </a:schemeClr>
                </a:solidFill>
                <a:latin typeface="Arial" pitchFamily="34" charset="0"/>
                <a:cs typeface="Arial" pitchFamily="34" charset="0"/>
              </a:rPr>
              <a:t>Under the </a:t>
            </a:r>
            <a:r>
              <a:rPr lang="en-GB" sz="1600" b="1" i="1" dirty="0" smtClean="0">
                <a:solidFill>
                  <a:schemeClr val="tx1">
                    <a:lumMod val="75000"/>
                    <a:lumOff val="25000"/>
                  </a:schemeClr>
                </a:solidFill>
                <a:latin typeface="Arial" pitchFamily="34" charset="0"/>
                <a:cs typeface="Arial" pitchFamily="34" charset="0"/>
              </a:rPr>
              <a:t>Purplefinder</a:t>
            </a:r>
            <a:r>
              <a:rPr lang="en-GB" sz="1600" i="1" dirty="0" smtClean="0">
                <a:solidFill>
                  <a:schemeClr val="tx1">
                    <a:lumMod val="75000"/>
                    <a:lumOff val="25000"/>
                  </a:schemeClr>
                </a:solidFill>
                <a:latin typeface="Arial" pitchFamily="34" charset="0"/>
                <a:cs typeface="Arial" pitchFamily="34" charset="0"/>
              </a:rPr>
              <a:t>™</a:t>
            </a:r>
            <a:r>
              <a:rPr lang="en-GB" sz="1600" dirty="0" smtClean="0">
                <a:solidFill>
                  <a:schemeClr val="tx1">
                    <a:lumMod val="75000"/>
                    <a:lumOff val="25000"/>
                  </a:schemeClr>
                </a:solidFill>
                <a:latin typeface="Arial" pitchFamily="34" charset="0"/>
                <a:cs typeface="Arial" pitchFamily="34" charset="0"/>
              </a:rPr>
              <a:t> brand, Pole Star develops innovative and reliable systems that enable our commercial shipping customers to monitor and manage their assets worldwide. </a:t>
            </a:r>
          </a:p>
          <a:p>
            <a:endParaRPr lang="en-GB" sz="1600" dirty="0" smtClean="0">
              <a:solidFill>
                <a:schemeClr val="tx1">
                  <a:lumMod val="75000"/>
                  <a:lumOff val="25000"/>
                </a:schemeClr>
              </a:solidFill>
              <a:latin typeface="Arial" pitchFamily="34" charset="0"/>
              <a:cs typeface="Arial" pitchFamily="34" charset="0"/>
            </a:endParaRPr>
          </a:p>
          <a:p>
            <a:r>
              <a:rPr lang="en-GB" sz="1600" dirty="0" smtClean="0">
                <a:solidFill>
                  <a:schemeClr val="tx1">
                    <a:lumMod val="75000"/>
                    <a:lumOff val="25000"/>
                  </a:schemeClr>
                </a:solidFill>
                <a:latin typeface="Arial" pitchFamily="34" charset="0"/>
                <a:cs typeface="Arial" pitchFamily="34" charset="0"/>
              </a:rPr>
              <a:t>These systems are currently used to track over 15,000 merchant ships worldwide.</a:t>
            </a:r>
            <a:endParaRPr lang="en-US" sz="1600" dirty="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3335733" y="2373998"/>
            <a:ext cx="2505776" cy="3293209"/>
          </a:xfrm>
          <a:prstGeom prst="rect">
            <a:avLst/>
          </a:prstGeom>
          <a:noFill/>
        </p:spPr>
        <p:txBody>
          <a:bodyPr wrap="square" rtlCol="0">
            <a:spAutoFit/>
          </a:bodyPr>
          <a:lstStyle/>
          <a:p>
            <a:r>
              <a:rPr lang="en-GB" sz="1600" dirty="0" smtClean="0">
                <a:solidFill>
                  <a:schemeClr val="tx1">
                    <a:lumMod val="75000"/>
                    <a:lumOff val="25000"/>
                  </a:schemeClr>
                </a:solidFill>
                <a:latin typeface="Arial" pitchFamily="34" charset="0"/>
                <a:cs typeface="Arial" pitchFamily="34" charset="0"/>
              </a:rPr>
              <a:t>Pole Star operates </a:t>
            </a:r>
            <a:r>
              <a:rPr lang="en-GB" sz="1600" b="1" i="1" dirty="0" smtClean="0">
                <a:solidFill>
                  <a:schemeClr val="tx1">
                    <a:lumMod val="75000"/>
                    <a:lumOff val="25000"/>
                  </a:schemeClr>
                </a:solidFill>
                <a:latin typeface="Arial" pitchFamily="34" charset="0"/>
                <a:cs typeface="Arial" pitchFamily="34" charset="0"/>
              </a:rPr>
              <a:t>LRIT</a:t>
            </a:r>
            <a:r>
              <a:rPr lang="en-GB" sz="1600" dirty="0" smtClean="0">
                <a:solidFill>
                  <a:schemeClr val="tx1">
                    <a:lumMod val="75000"/>
                    <a:lumOff val="25000"/>
                  </a:schemeClr>
                </a:solidFill>
                <a:latin typeface="Arial" pitchFamily="34" charset="0"/>
                <a:cs typeface="Arial" pitchFamily="34" charset="0"/>
              </a:rPr>
              <a:t> </a:t>
            </a:r>
            <a:r>
              <a:rPr lang="en-GB" sz="1600" dirty="0">
                <a:solidFill>
                  <a:schemeClr val="tx1">
                    <a:lumMod val="75000"/>
                    <a:lumOff val="25000"/>
                  </a:schemeClr>
                </a:solidFill>
                <a:latin typeface="Arial" pitchFamily="34" charset="0"/>
                <a:cs typeface="Arial" pitchFamily="34" charset="0"/>
              </a:rPr>
              <a:t>D</a:t>
            </a:r>
            <a:r>
              <a:rPr lang="en-GB" sz="1600" dirty="0" smtClean="0">
                <a:solidFill>
                  <a:schemeClr val="tx1">
                    <a:lumMod val="75000"/>
                    <a:lumOff val="25000"/>
                  </a:schemeClr>
                </a:solidFill>
                <a:latin typeface="Arial" pitchFamily="34" charset="0"/>
                <a:cs typeface="Arial" pitchFamily="34" charset="0"/>
              </a:rPr>
              <a:t>ata Centres for </a:t>
            </a:r>
            <a:r>
              <a:rPr lang="en-US" sz="1600" dirty="0" smtClean="0">
                <a:solidFill>
                  <a:schemeClr val="tx1">
                    <a:lumMod val="75000"/>
                    <a:lumOff val="25000"/>
                  </a:schemeClr>
                </a:solidFill>
                <a:latin typeface="Arial" pitchFamily="34" charset="0"/>
                <a:cs typeface="Arial" pitchFamily="34" charset="0"/>
              </a:rPr>
              <a:t>more than 40 flags with 16,000 ships including </a:t>
            </a:r>
            <a:r>
              <a:rPr lang="en-GB" sz="1600" dirty="0" smtClean="0">
                <a:solidFill>
                  <a:schemeClr val="tx1">
                    <a:lumMod val="75000"/>
                    <a:lumOff val="25000"/>
                  </a:schemeClr>
                </a:solidFill>
                <a:latin typeface="Arial" pitchFamily="34" charset="0"/>
                <a:cs typeface="Arial" pitchFamily="34" charset="0"/>
              </a:rPr>
              <a:t>Panama, Singapore, the Marshall Islands, Liberia, Australia and Canada.</a:t>
            </a:r>
          </a:p>
          <a:p>
            <a:endParaRPr lang="en-GB" sz="1600" dirty="0">
              <a:solidFill>
                <a:schemeClr val="tx1">
                  <a:lumMod val="75000"/>
                  <a:lumOff val="25000"/>
                </a:schemeClr>
              </a:solidFill>
              <a:latin typeface="Arial" pitchFamily="34" charset="0"/>
              <a:cs typeface="Arial" pitchFamily="34" charset="0"/>
            </a:endParaRPr>
          </a:p>
          <a:p>
            <a:r>
              <a:rPr lang="en-GB" sz="1600" dirty="0" smtClean="0">
                <a:solidFill>
                  <a:schemeClr val="tx1">
                    <a:lumMod val="75000"/>
                    <a:lumOff val="25000"/>
                  </a:schemeClr>
                </a:solidFill>
                <a:latin typeface="Arial" pitchFamily="34" charset="0"/>
                <a:cs typeface="Arial" pitchFamily="34" charset="0"/>
              </a:rPr>
              <a:t>We also provide LRIT Conformance Testing and Certification for more than 90 flags. </a:t>
            </a:r>
          </a:p>
          <a:p>
            <a:endParaRPr lang="en-GB" sz="1600" dirty="0" smtClean="0">
              <a:solidFill>
                <a:schemeClr val="tx1">
                  <a:lumMod val="75000"/>
                  <a:lumOff val="25000"/>
                </a:schemeClr>
              </a:solidFill>
              <a:latin typeface="Arial" pitchFamily="34" charset="0"/>
              <a:cs typeface="Arial" pitchFamily="34" charset="0"/>
            </a:endParaRPr>
          </a:p>
        </p:txBody>
      </p:sp>
      <p:sp>
        <p:nvSpPr>
          <p:cNvPr id="7" name="TextBox 6"/>
          <p:cNvSpPr txBox="1"/>
          <p:nvPr/>
        </p:nvSpPr>
        <p:spPr>
          <a:xfrm>
            <a:off x="6168300" y="2373998"/>
            <a:ext cx="2823300" cy="3046988"/>
          </a:xfrm>
          <a:prstGeom prst="rect">
            <a:avLst/>
          </a:prstGeom>
          <a:noFill/>
        </p:spPr>
        <p:txBody>
          <a:bodyPr wrap="square" rtlCol="0">
            <a:spAutoFit/>
          </a:bodyPr>
          <a:lstStyle/>
          <a:p>
            <a:r>
              <a:rPr lang="en-GB" sz="1600" dirty="0" smtClean="0">
                <a:solidFill>
                  <a:schemeClr val="tx1">
                    <a:lumMod val="75000"/>
                    <a:lumOff val="25000"/>
                  </a:schemeClr>
                </a:solidFill>
                <a:latin typeface="Arial" pitchFamily="34" charset="0"/>
                <a:cs typeface="Arial" pitchFamily="34" charset="0"/>
              </a:rPr>
              <a:t>Through the </a:t>
            </a:r>
            <a:r>
              <a:rPr lang="en-GB" sz="1600" b="1" i="1" dirty="0" smtClean="0">
                <a:solidFill>
                  <a:schemeClr val="tx1">
                    <a:lumMod val="75000"/>
                    <a:lumOff val="25000"/>
                  </a:schemeClr>
                </a:solidFill>
                <a:latin typeface="Arial" pitchFamily="34" charset="0"/>
                <a:cs typeface="Arial" pitchFamily="34" charset="0"/>
              </a:rPr>
              <a:t>Absolute Software</a:t>
            </a:r>
            <a:r>
              <a:rPr lang="en-GB" sz="1600" i="1" dirty="0" smtClean="0">
                <a:solidFill>
                  <a:schemeClr val="tx1">
                    <a:lumMod val="75000"/>
                    <a:lumOff val="25000"/>
                  </a:schemeClr>
                </a:solidFill>
                <a:latin typeface="Arial" pitchFamily="34" charset="0"/>
                <a:cs typeface="Arial" pitchFamily="34" charset="0"/>
              </a:rPr>
              <a:t>™</a:t>
            </a:r>
            <a:r>
              <a:rPr lang="en-GB" sz="1600" dirty="0" smtClean="0">
                <a:solidFill>
                  <a:schemeClr val="tx1">
                    <a:lumMod val="75000"/>
                    <a:lumOff val="25000"/>
                  </a:schemeClr>
                </a:solidFill>
                <a:latin typeface="Arial" pitchFamily="34" charset="0"/>
                <a:cs typeface="Arial" pitchFamily="34" charset="0"/>
              </a:rPr>
              <a:t>  brand, Pole Star offers complete Vessel Monitoring Solutions (VMS) to fisheries authorities.</a:t>
            </a:r>
          </a:p>
          <a:p>
            <a:endParaRPr lang="en-GB" sz="1600" dirty="0">
              <a:solidFill>
                <a:schemeClr val="tx1">
                  <a:lumMod val="75000"/>
                  <a:lumOff val="25000"/>
                </a:schemeClr>
              </a:solidFill>
              <a:latin typeface="Arial" pitchFamily="34" charset="0"/>
              <a:cs typeface="Arial" pitchFamily="34" charset="0"/>
            </a:endParaRPr>
          </a:p>
          <a:p>
            <a:r>
              <a:rPr lang="en-GB" sz="1600" dirty="0" smtClean="0">
                <a:solidFill>
                  <a:schemeClr val="tx1">
                    <a:lumMod val="75000"/>
                    <a:lumOff val="25000"/>
                  </a:schemeClr>
                </a:solidFill>
                <a:latin typeface="Arial" pitchFamily="34" charset="0"/>
                <a:cs typeface="Arial" pitchFamily="34" charset="0"/>
              </a:rPr>
              <a:t>Customers in over 20 countries monitor over 6,000 commercial fishing vessels and receive electronic catch data from an additional 2,000 vessels.</a:t>
            </a:r>
            <a:endParaRPr lang="en-US" sz="1600" dirty="0">
              <a:solidFill>
                <a:schemeClr val="tx1">
                  <a:lumMod val="75000"/>
                  <a:lumOff val="25000"/>
                </a:schemeClr>
              </a:solidFill>
              <a:latin typeface="Arial" pitchFamily="34" charset="0"/>
              <a:cs typeface="Arial" pitchFamily="34" charset="0"/>
            </a:endParaRPr>
          </a:p>
        </p:txBody>
      </p:sp>
      <p:cxnSp>
        <p:nvCxnSpPr>
          <p:cNvPr id="8" name="Straight Connector 7"/>
          <p:cNvCxnSpPr/>
          <p:nvPr/>
        </p:nvCxnSpPr>
        <p:spPr>
          <a:xfrm>
            <a:off x="3204303" y="2422753"/>
            <a:ext cx="0" cy="3435494"/>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023715" y="2422753"/>
            <a:ext cx="0" cy="3435494"/>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3"/>
          <p:cNvPicPr>
            <a:picLocks noChangeAspect="1" noChangeArrowheads="1"/>
          </p:cNvPicPr>
          <p:nvPr/>
        </p:nvPicPr>
        <p:blipFill>
          <a:blip r:embed="rId3" cstate="print"/>
          <a:srcRect/>
          <a:stretch>
            <a:fillRect/>
          </a:stretch>
        </p:blipFill>
        <p:spPr bwMode="auto">
          <a:xfrm>
            <a:off x="474640" y="1286348"/>
            <a:ext cx="2533650" cy="914400"/>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3345358" y="1286348"/>
            <a:ext cx="2533650" cy="923925"/>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6226050" y="1295873"/>
            <a:ext cx="25336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F226E1-D7AC-4E7F-9DF6-265D5E462BDC}" type="slidenum">
              <a:rPr lang="en-US" smtClean="0"/>
              <a:pPr/>
              <a:t>7</a:t>
            </a:fld>
            <a:endParaRPr lang="en-US" dirty="0"/>
          </a:p>
        </p:txBody>
      </p:sp>
      <p:sp>
        <p:nvSpPr>
          <p:cNvPr id="5" name="Title 4"/>
          <p:cNvSpPr>
            <a:spLocks noGrp="1"/>
          </p:cNvSpPr>
          <p:nvPr>
            <p:ph type="title"/>
          </p:nvPr>
        </p:nvSpPr>
        <p:spPr/>
        <p:txBody>
          <a:bodyPr>
            <a:normAutofit/>
          </a:bodyPr>
          <a:lstStyle/>
          <a:p>
            <a:r>
              <a:rPr lang="en-US" sz="2800" dirty="0" smtClean="0"/>
              <a:t>Commercial Shipping</a:t>
            </a:r>
            <a:endParaRPr lang="en-US" sz="2800" dirty="0"/>
          </a:p>
        </p:txBody>
      </p:sp>
      <p:sp>
        <p:nvSpPr>
          <p:cNvPr id="6" name="Content Placeholder 5"/>
          <p:cNvSpPr>
            <a:spLocks noGrp="1"/>
          </p:cNvSpPr>
          <p:nvPr>
            <p:ph sz="half" idx="12"/>
          </p:nvPr>
        </p:nvSpPr>
        <p:spPr/>
        <p:txBody>
          <a:bodyPr/>
          <a:lstStyle/>
          <a:p>
            <a:r>
              <a:rPr lang="en-US" dirty="0" smtClean="0"/>
              <a:t>Fleet Management</a:t>
            </a:r>
          </a:p>
          <a:p>
            <a:r>
              <a:rPr lang="en-US" dirty="0" smtClean="0"/>
              <a:t>Marine Asset Tracker 2.0</a:t>
            </a:r>
          </a:p>
          <a:p>
            <a:r>
              <a:rPr lang="en-US" dirty="0" smtClean="0"/>
              <a:t>Safety &amp; Risk Management</a:t>
            </a:r>
          </a:p>
          <a:p>
            <a:pPr lvl="1"/>
            <a:r>
              <a:rPr lang="en-US" dirty="0" smtClean="0"/>
              <a:t>Ship Security Alert Systems (SSAS)</a:t>
            </a:r>
          </a:p>
          <a:p>
            <a:pPr lvl="1"/>
            <a:r>
              <a:rPr lang="en-US" dirty="0" smtClean="0"/>
              <a:t>Ship Security Reporting System (SSRS)</a:t>
            </a:r>
          </a:p>
          <a:p>
            <a:r>
              <a:rPr lang="en-US" dirty="0" smtClean="0"/>
              <a:t>LRIT Conformance Testing</a:t>
            </a:r>
          </a:p>
          <a:p>
            <a:r>
              <a:rPr lang="en-US" dirty="0" smtClean="0"/>
              <a:t>Commercial Customers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Fleet Management</a:t>
            </a:r>
            <a:endParaRPr lang="en-US" dirty="0"/>
          </a:p>
        </p:txBody>
      </p:sp>
      <p:sp>
        <p:nvSpPr>
          <p:cNvPr id="2" name="Slide Number Placeholder 1"/>
          <p:cNvSpPr>
            <a:spLocks noGrp="1"/>
          </p:cNvSpPr>
          <p:nvPr>
            <p:ph type="sldNum" sz="quarter" idx="10"/>
          </p:nvPr>
        </p:nvSpPr>
        <p:spPr/>
        <p:txBody>
          <a:bodyPr/>
          <a:lstStyle/>
          <a:p>
            <a:fld id="{78C1DA6B-C409-4075-8E5E-004E24D35B66}" type="slidenum">
              <a:rPr lang="en-US" smtClean="0"/>
              <a:pPr/>
              <a:t>8</a:t>
            </a:fld>
            <a:endParaRPr lang="en-US" dirty="0"/>
          </a:p>
        </p:txBody>
      </p:sp>
      <p:sp>
        <p:nvSpPr>
          <p:cNvPr id="6" name="Content Placeholder 5"/>
          <p:cNvSpPr>
            <a:spLocks noGrp="1"/>
          </p:cNvSpPr>
          <p:nvPr>
            <p:ph sz="half" idx="1"/>
          </p:nvPr>
        </p:nvSpPr>
        <p:spPr/>
        <p:txBody>
          <a:bodyPr/>
          <a:lstStyle/>
          <a:p>
            <a:r>
              <a:rPr lang="en-US" dirty="0" smtClean="0"/>
              <a:t>Over 6,500 ships are tracked with Fleet Management. Improved voyage management, cost savings and ETA adjustments are just a few of the commercial advantages enjoyed by users of our web-based software.</a:t>
            </a:r>
          </a:p>
          <a:p>
            <a:endParaRPr lang="en-US" dirty="0"/>
          </a:p>
        </p:txBody>
      </p:sp>
      <p:sp>
        <p:nvSpPr>
          <p:cNvPr id="11" name="Content Placeholder 10"/>
          <p:cNvSpPr>
            <a:spLocks noGrp="1"/>
          </p:cNvSpPr>
          <p:nvPr>
            <p:ph sz="half" idx="12"/>
          </p:nvPr>
        </p:nvSpPr>
        <p:spPr>
          <a:xfrm>
            <a:off x="297808" y="3515582"/>
            <a:ext cx="4723771" cy="2916992"/>
          </a:xfrm>
        </p:spPr>
        <p:txBody>
          <a:bodyPr/>
          <a:lstStyle/>
          <a:p>
            <a:pPr>
              <a:buClr>
                <a:srgbClr val="0D77C6"/>
              </a:buClr>
            </a:pPr>
            <a:r>
              <a:rPr lang="en-US" dirty="0" smtClean="0"/>
              <a:t>Monitor vessel performance with automatic tracking</a:t>
            </a:r>
          </a:p>
          <a:p>
            <a:pPr>
              <a:buClr>
                <a:srgbClr val="0D77C6"/>
              </a:buClr>
            </a:pPr>
            <a:r>
              <a:rPr lang="en-US" dirty="0" smtClean="0"/>
              <a:t>Track history for precise off-hire calculations</a:t>
            </a:r>
          </a:p>
          <a:p>
            <a:pPr>
              <a:buClr>
                <a:srgbClr val="0D77C6"/>
              </a:buClr>
            </a:pPr>
            <a:r>
              <a:rPr lang="en-US" dirty="0" smtClean="0"/>
              <a:t>Global weather forecasting and meteorological </a:t>
            </a:r>
          </a:p>
          <a:p>
            <a:pPr>
              <a:lnSpc>
                <a:spcPct val="100000"/>
              </a:lnSpc>
              <a:spcBef>
                <a:spcPts val="0"/>
              </a:spcBef>
              <a:buClr>
                <a:srgbClr val="0D77C6"/>
              </a:buClr>
              <a:buNone/>
            </a:pPr>
            <a:r>
              <a:rPr lang="en-US" dirty="0" smtClean="0"/>
              <a:t>    information</a:t>
            </a:r>
          </a:p>
          <a:p>
            <a:pPr>
              <a:buClr>
                <a:srgbClr val="0D77C6"/>
              </a:buClr>
            </a:pPr>
            <a:r>
              <a:rPr lang="en-US" dirty="0" smtClean="0"/>
              <a:t>Enhanced risk management using geo-zone</a:t>
            </a:r>
          </a:p>
          <a:p>
            <a:pPr>
              <a:lnSpc>
                <a:spcPct val="100000"/>
              </a:lnSpc>
              <a:spcBef>
                <a:spcPts val="0"/>
              </a:spcBef>
              <a:buClr>
                <a:srgbClr val="0D77C6"/>
              </a:buClr>
              <a:buNone/>
            </a:pPr>
            <a:r>
              <a:rPr lang="en-US" dirty="0" smtClean="0"/>
              <a:t>    notifications</a:t>
            </a:r>
          </a:p>
          <a:p>
            <a:pPr>
              <a:buClr>
                <a:srgbClr val="0D77C6"/>
              </a:buClr>
            </a:pPr>
            <a:r>
              <a:rPr lang="en-US" dirty="0" smtClean="0"/>
              <a:t>View fleet on marine charts and 3D mapping</a:t>
            </a:r>
          </a:p>
          <a:p>
            <a:pPr>
              <a:lnSpc>
                <a:spcPct val="100000"/>
              </a:lnSpc>
              <a:spcBef>
                <a:spcPts val="0"/>
              </a:spcBef>
              <a:buClr>
                <a:srgbClr val="0D77C6"/>
              </a:buClr>
              <a:buNone/>
            </a:pPr>
            <a:r>
              <a:rPr lang="en-US" dirty="0" smtClean="0"/>
              <a:t>    applications e.g. Google Earth</a:t>
            </a:r>
          </a:p>
          <a:p>
            <a:pPr>
              <a:buClr>
                <a:srgbClr val="0D77C6"/>
              </a:buClr>
            </a:pPr>
            <a:endParaRPr lang="en-US" dirty="0"/>
          </a:p>
        </p:txBody>
      </p:sp>
      <p:sp>
        <p:nvSpPr>
          <p:cNvPr id="12" name="Content Placeholder 11"/>
          <p:cNvSpPr>
            <a:spLocks noGrp="1"/>
          </p:cNvSpPr>
          <p:nvPr>
            <p:ph sz="half" idx="13"/>
          </p:nvPr>
        </p:nvSpPr>
        <p:spPr>
          <a:xfrm>
            <a:off x="5060308" y="3515582"/>
            <a:ext cx="3865577" cy="2916992"/>
          </a:xfrm>
        </p:spPr>
        <p:txBody>
          <a:bodyPr/>
          <a:lstStyle/>
          <a:p>
            <a:pPr lvl="0">
              <a:spcBef>
                <a:spcPct val="20000"/>
              </a:spcBef>
              <a:buClr>
                <a:srgbClr val="0D77C6"/>
              </a:buClr>
            </a:pPr>
            <a:r>
              <a:rPr lang="en-US" dirty="0" smtClean="0">
                <a:solidFill>
                  <a:srgbClr val="333333"/>
                </a:solidFill>
                <a:cs typeface="Arial" pitchFamily="34" charset="0"/>
              </a:rPr>
              <a:t>Polling – position report on demand</a:t>
            </a:r>
          </a:p>
          <a:p>
            <a:pPr lvl="0">
              <a:spcBef>
                <a:spcPct val="20000"/>
              </a:spcBef>
              <a:buClr>
                <a:srgbClr val="0D77C6"/>
              </a:buClr>
            </a:pPr>
            <a:r>
              <a:rPr lang="en-US" dirty="0" smtClean="0">
                <a:solidFill>
                  <a:srgbClr val="333333"/>
                </a:solidFill>
                <a:cs typeface="Arial" pitchFamily="34" charset="0"/>
              </a:rPr>
              <a:t>Manage access to data with secure  logins</a:t>
            </a:r>
          </a:p>
          <a:p>
            <a:pPr lvl="0">
              <a:lnSpc>
                <a:spcPct val="100000"/>
              </a:lnSpc>
              <a:spcBef>
                <a:spcPts val="0"/>
              </a:spcBef>
              <a:buClr>
                <a:srgbClr val="0D77C6"/>
              </a:buClr>
              <a:buNone/>
            </a:pPr>
            <a:r>
              <a:rPr lang="en-US" dirty="0" smtClean="0">
                <a:solidFill>
                  <a:srgbClr val="333333"/>
                </a:solidFill>
                <a:cs typeface="Arial" pitchFamily="34" charset="0"/>
              </a:rPr>
              <a:t>    that limit access to authorised  parties</a:t>
            </a:r>
          </a:p>
          <a:p>
            <a:pPr lvl="0">
              <a:spcBef>
                <a:spcPct val="20000"/>
              </a:spcBef>
              <a:buClr>
                <a:srgbClr val="0D77C6"/>
              </a:buClr>
            </a:pPr>
            <a:r>
              <a:rPr lang="en-US" dirty="0" smtClean="0">
                <a:solidFill>
                  <a:srgbClr val="333333"/>
                </a:solidFill>
                <a:cs typeface="Arial" pitchFamily="34" charset="0"/>
              </a:rPr>
              <a:t>Position reports sent to email and SMS –</a:t>
            </a:r>
          </a:p>
          <a:p>
            <a:pPr lvl="0">
              <a:lnSpc>
                <a:spcPct val="100000"/>
              </a:lnSpc>
              <a:spcBef>
                <a:spcPts val="0"/>
              </a:spcBef>
              <a:buClr>
                <a:srgbClr val="0D77C6"/>
              </a:buClr>
              <a:buNone/>
            </a:pPr>
            <a:r>
              <a:rPr lang="en-US" dirty="0" smtClean="0">
                <a:solidFill>
                  <a:srgbClr val="333333"/>
                </a:solidFill>
                <a:cs typeface="Arial" pitchFamily="34" charset="0"/>
              </a:rPr>
              <a:t>    for out of office updates</a:t>
            </a:r>
          </a:p>
          <a:p>
            <a:pPr lvl="0">
              <a:spcBef>
                <a:spcPct val="20000"/>
              </a:spcBef>
              <a:buClr>
                <a:srgbClr val="0D77C6"/>
              </a:buClr>
            </a:pPr>
            <a:r>
              <a:rPr lang="en-US" dirty="0" smtClean="0">
                <a:solidFill>
                  <a:srgbClr val="333333"/>
                </a:solidFill>
                <a:cs typeface="Arial" pitchFamily="34" charset="0"/>
              </a:rPr>
              <a:t>AMVER reporting option</a:t>
            </a:r>
            <a:endParaRPr lang="en-US" dirty="0"/>
          </a:p>
        </p:txBody>
      </p:sp>
      <p:pic>
        <p:nvPicPr>
          <p:cNvPr id="8" name="Picture 7" descr="3.5_FM.jpg"/>
          <p:cNvPicPr>
            <a:picLocks noChangeAspect="1"/>
          </p:cNvPicPr>
          <p:nvPr/>
        </p:nvPicPr>
        <p:blipFill>
          <a:blip r:embed="rId3" cstate="print"/>
          <a:stretch>
            <a:fillRect/>
          </a:stretch>
        </p:blipFill>
        <p:spPr>
          <a:xfrm>
            <a:off x="5244306" y="1212056"/>
            <a:ext cx="3333750" cy="20669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Marine Asset Tracker</a:t>
            </a:r>
            <a:endParaRPr lang="en-US" dirty="0"/>
          </a:p>
        </p:txBody>
      </p:sp>
      <p:sp>
        <p:nvSpPr>
          <p:cNvPr id="3" name="Slide Number Placeholder 2"/>
          <p:cNvSpPr>
            <a:spLocks noGrp="1"/>
          </p:cNvSpPr>
          <p:nvPr>
            <p:ph type="sldNum" sz="quarter" idx="10"/>
          </p:nvPr>
        </p:nvSpPr>
        <p:spPr/>
        <p:txBody>
          <a:bodyPr/>
          <a:lstStyle/>
          <a:p>
            <a:fld id="{B7F226E1-D7AC-4E7F-9DF6-265D5E462BDC}" type="slidenum">
              <a:rPr lang="en-US" smtClean="0"/>
              <a:pPr/>
              <a:t>9</a:t>
            </a:fld>
            <a:endParaRPr lang="en-US" dirty="0"/>
          </a:p>
        </p:txBody>
      </p:sp>
      <p:sp>
        <p:nvSpPr>
          <p:cNvPr id="6" name="Content Placeholder 5"/>
          <p:cNvSpPr>
            <a:spLocks noGrp="1"/>
          </p:cNvSpPr>
          <p:nvPr>
            <p:ph sz="half" idx="1"/>
          </p:nvPr>
        </p:nvSpPr>
        <p:spPr/>
        <p:txBody>
          <a:bodyPr/>
          <a:lstStyle/>
          <a:p>
            <a:r>
              <a:rPr lang="en-US" dirty="0" smtClean="0"/>
              <a:t>Marine Asset Tracker (MAT) 2.0 comprises reliable satellite tracking hardware linked to a powerful web-based service that provides an effective way of automatically tracking marine assets in realtime.</a:t>
            </a:r>
          </a:p>
          <a:p>
            <a:endParaRPr lang="en-US" dirty="0"/>
          </a:p>
        </p:txBody>
      </p:sp>
      <p:sp>
        <p:nvSpPr>
          <p:cNvPr id="8" name="Content Placeholder 7"/>
          <p:cNvSpPr>
            <a:spLocks noGrp="1"/>
          </p:cNvSpPr>
          <p:nvPr>
            <p:ph sz="half" idx="12"/>
          </p:nvPr>
        </p:nvSpPr>
        <p:spPr>
          <a:xfrm>
            <a:off x="297808" y="3515582"/>
            <a:ext cx="4723771" cy="2916992"/>
          </a:xfrm>
        </p:spPr>
        <p:txBody>
          <a:bodyPr/>
          <a:lstStyle/>
          <a:p>
            <a:pPr marL="274320" indent="-182880">
              <a:spcBef>
                <a:spcPts val="300"/>
              </a:spcBef>
              <a:buClr>
                <a:srgbClr val="0D77C6"/>
              </a:buClr>
            </a:pPr>
            <a:r>
              <a:rPr lang="en-US" dirty="0" smtClean="0"/>
              <a:t>Developed specifically for tug and barge operators,</a:t>
            </a:r>
          </a:p>
          <a:p>
            <a:pPr marL="274320">
              <a:lnSpc>
                <a:spcPct val="100000"/>
              </a:lnSpc>
              <a:buClr>
                <a:srgbClr val="0D77C6"/>
              </a:buClr>
              <a:buNone/>
            </a:pPr>
            <a:r>
              <a:rPr lang="en-US" dirty="0" smtClean="0"/>
              <a:t>    offshore support and oil exploration companies and</a:t>
            </a:r>
          </a:p>
          <a:p>
            <a:pPr marL="274320">
              <a:lnSpc>
                <a:spcPct val="100000"/>
              </a:lnSpc>
              <a:buClr>
                <a:srgbClr val="0D77C6"/>
              </a:buClr>
              <a:buNone/>
            </a:pPr>
            <a:r>
              <a:rPr lang="en-US" dirty="0" smtClean="0"/>
              <a:t>    coastal fleet operators</a:t>
            </a:r>
          </a:p>
          <a:p>
            <a:pPr marL="274320">
              <a:spcBef>
                <a:spcPts val="600"/>
              </a:spcBef>
              <a:buClr>
                <a:srgbClr val="0D77C6"/>
              </a:buClr>
            </a:pPr>
            <a:r>
              <a:rPr lang="en-US" dirty="0" smtClean="0"/>
              <a:t>Over 1,500 tugs, barges and rigs are monitored by </a:t>
            </a:r>
          </a:p>
          <a:p>
            <a:pPr marL="274320">
              <a:lnSpc>
                <a:spcPct val="100000"/>
              </a:lnSpc>
              <a:buClr>
                <a:srgbClr val="0D77C6"/>
              </a:buClr>
              <a:buNone/>
            </a:pPr>
            <a:r>
              <a:rPr lang="en-US" sz="1350" dirty="0" smtClean="0"/>
              <a:t>    Pole Star with the Marine Asset Tracker product range</a:t>
            </a:r>
          </a:p>
          <a:p>
            <a:pPr marL="274320">
              <a:spcBef>
                <a:spcPts val="600"/>
              </a:spcBef>
              <a:buClr>
                <a:srgbClr val="0D77C6"/>
              </a:buClr>
            </a:pPr>
            <a:r>
              <a:rPr lang="en-US" dirty="0" smtClean="0"/>
              <a:t>Custom satellite/hardware/service plan options to</a:t>
            </a:r>
          </a:p>
          <a:p>
            <a:pPr marL="274320">
              <a:lnSpc>
                <a:spcPct val="100000"/>
              </a:lnSpc>
              <a:buClr>
                <a:srgbClr val="0D77C6"/>
              </a:buClr>
              <a:buNone/>
            </a:pPr>
            <a:r>
              <a:rPr lang="en-US" dirty="0" smtClean="0"/>
              <a:t>    meet the unique needs of each asset in the fleet</a:t>
            </a:r>
            <a:endParaRPr lang="en-US" dirty="0"/>
          </a:p>
        </p:txBody>
      </p:sp>
      <p:sp>
        <p:nvSpPr>
          <p:cNvPr id="9" name="Content Placeholder 8"/>
          <p:cNvSpPr>
            <a:spLocks noGrp="1"/>
          </p:cNvSpPr>
          <p:nvPr>
            <p:ph sz="half" idx="13"/>
          </p:nvPr>
        </p:nvSpPr>
        <p:spPr>
          <a:xfrm>
            <a:off x="5060308" y="3515582"/>
            <a:ext cx="3865577" cy="2916992"/>
          </a:xfrm>
        </p:spPr>
        <p:txBody>
          <a:bodyPr/>
          <a:lstStyle/>
          <a:p>
            <a:pPr marL="274320">
              <a:buClr>
                <a:srgbClr val="0D77C6"/>
              </a:buClr>
            </a:pPr>
            <a:r>
              <a:rPr lang="en-US" dirty="0" smtClean="0"/>
              <a:t>Weather overlays and key industry zones</a:t>
            </a:r>
          </a:p>
          <a:p>
            <a:pPr marL="274320">
              <a:spcBef>
                <a:spcPts val="600"/>
              </a:spcBef>
              <a:buClr>
                <a:srgbClr val="0D77C6"/>
              </a:buClr>
            </a:pPr>
            <a:r>
              <a:rPr lang="en-US" dirty="0" smtClean="0"/>
              <a:t>HDtrack - Intelligent realtime reporting</a:t>
            </a:r>
          </a:p>
          <a:p>
            <a:pPr marL="274320">
              <a:lnSpc>
                <a:spcPct val="100000"/>
              </a:lnSpc>
              <a:buClr>
                <a:srgbClr val="0D77C6"/>
              </a:buClr>
              <a:buNone/>
            </a:pPr>
            <a:r>
              <a:rPr lang="en-US" dirty="0" smtClean="0"/>
              <a:t>    (exclusive to MAT-IDP690)</a:t>
            </a:r>
          </a:p>
          <a:p>
            <a:pPr marL="274320">
              <a:spcBef>
                <a:spcPts val="600"/>
              </a:spcBef>
              <a:buClr>
                <a:srgbClr val="0D77C6"/>
              </a:buClr>
            </a:pPr>
            <a:r>
              <a:rPr lang="en-US" dirty="0" smtClean="0"/>
              <a:t>Restrict access and monitor usage</a:t>
            </a:r>
          </a:p>
          <a:p>
            <a:pPr marL="274320">
              <a:lnSpc>
                <a:spcPct val="100000"/>
              </a:lnSpc>
              <a:buClr>
                <a:srgbClr val="0D77C6"/>
              </a:buClr>
              <a:buNone/>
            </a:pPr>
            <a:r>
              <a:rPr lang="en-US" dirty="0" smtClean="0"/>
              <a:t>    with advanced user management </a:t>
            </a:r>
          </a:p>
          <a:p>
            <a:pPr marL="274320">
              <a:lnSpc>
                <a:spcPct val="100000"/>
              </a:lnSpc>
              <a:buClr>
                <a:srgbClr val="0D77C6"/>
              </a:buClr>
              <a:buNone/>
            </a:pPr>
            <a:r>
              <a:rPr lang="en-US" dirty="0" smtClean="0"/>
              <a:t>    tools &amp; logs</a:t>
            </a:r>
            <a:endParaRPr lang="en-US" dirty="0"/>
          </a:p>
        </p:txBody>
      </p:sp>
      <p:pic>
        <p:nvPicPr>
          <p:cNvPr id="10" name="Picture 9" descr="3.5_MAT.jpg"/>
          <p:cNvPicPr>
            <a:picLocks noChangeAspect="1"/>
          </p:cNvPicPr>
          <p:nvPr/>
        </p:nvPicPr>
        <p:blipFill>
          <a:blip r:embed="rId3" cstate="print"/>
          <a:stretch>
            <a:fillRect/>
          </a:stretch>
        </p:blipFill>
        <p:spPr>
          <a:xfrm>
            <a:off x="5274739" y="1253393"/>
            <a:ext cx="3333750" cy="206692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4684ee99a87c5bd9f8bd233490548e9633c66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leSta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bwMode="auto">
        <a:noFill/>
        <a:ln w="9525">
          <a:noFill/>
          <a:miter lim="800000"/>
          <a:headEnd/>
          <a:tailEnd/>
        </a:ln>
      </a:spPr>
      <a:bodyPr/>
      <a:lstStyle>
        <a:defPPr marL="342900" indent="-342900" eaLnBrk="0" hangingPunct="0">
          <a:spcBef>
            <a:spcPct val="20000"/>
          </a:spcBef>
          <a:buFont typeface="Arial" charset="0"/>
          <a:buChar char="•"/>
          <a:defRPr sz="2000" dirty="0">
            <a:solidFill>
              <a:srgbClr val="1E7099"/>
            </a:solidFill>
            <a:cs typeface="MS PGothic"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0" tIns="4572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kern="1200" cap="none" spc="0" normalizeH="0" baseline="0" noProof="0" dirty="0" smtClean="0">
            <a:ln>
              <a:noFill/>
            </a:ln>
            <a:solidFill>
              <a:schemeClr val="tx1">
                <a:lumMod val="75000"/>
                <a:lumOff val="25000"/>
              </a:schemeClr>
            </a:solidFill>
            <a:effectLst/>
            <a:uLnTx/>
            <a:uFillTx/>
            <a:latin typeface="Helvetica 55 Roman" pitchFamily="34" charset="0"/>
            <a:ea typeface="ＭＳ Ｐゴシック" charset="-128"/>
            <a:cs typeface="Helvetica 55 Roman"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PoleStar</Template>
  <TotalTime>6957</TotalTime>
  <Words>2280</Words>
  <Application>Microsoft Office PowerPoint</Application>
  <PresentationFormat>On-screen Show (4:3)</PresentationFormat>
  <Paragraphs>470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PoleStar</vt:lpstr>
      <vt:lpstr>Company Overview</vt:lpstr>
      <vt:lpstr>Overview</vt:lpstr>
      <vt:lpstr>TIMELINE: History of Pole Star</vt:lpstr>
      <vt:lpstr>Products</vt:lpstr>
      <vt:lpstr>Highlights</vt:lpstr>
      <vt:lpstr>Brands</vt:lpstr>
      <vt:lpstr>Commercial Shipping</vt:lpstr>
      <vt:lpstr>Fleet Management</vt:lpstr>
      <vt:lpstr>Marine Asset Tracker</vt:lpstr>
      <vt:lpstr>Ship Security Alert Systems (SSAS)</vt:lpstr>
      <vt:lpstr>Ship Security Reporting System (SSRS) </vt:lpstr>
      <vt:lpstr>LRIT Conformance Testing</vt:lpstr>
      <vt:lpstr>Commercial Customers</vt:lpstr>
      <vt:lpstr>Government</vt:lpstr>
      <vt:lpstr>Long-Range Identification &amp; Tracking</vt:lpstr>
      <vt:lpstr>Data Centre/ASP Services</vt:lpstr>
      <vt:lpstr>Case Study: Panama Maritime Authority LRIT</vt:lpstr>
      <vt:lpstr>Government Customers</vt:lpstr>
      <vt:lpstr>Fisheries Solutions</vt:lpstr>
      <vt:lpstr>The Complete Range of Fisheries Solutions</vt:lpstr>
      <vt:lpstr>Pole Star Fisheries Solutions – from Ocean to Dinner Plate</vt:lpstr>
      <vt:lpstr>Overview of the Fisheries Monitoring Centre</vt:lpstr>
      <vt:lpstr>Customisable Electronic Forms</vt:lpstr>
      <vt:lpstr>Maritime Domain Awareness – Integrating VMS, LRIT and AIS</vt:lpstr>
      <vt:lpstr>Support</vt:lpstr>
      <vt:lpstr>Global Distributor Network</vt:lpstr>
      <vt:lpstr>Customer Support &amp; Training</vt:lpstr>
      <vt:lpstr>Technical Support</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Pole_Star_Overview</dc:title>
  <dc:creator>PB</dc:creator>
  <cp:lastModifiedBy>chris.bryant</cp:lastModifiedBy>
  <cp:revision>963</cp:revision>
  <dcterms:created xsi:type="dcterms:W3CDTF">2012-01-11T19:11:03Z</dcterms:created>
  <dcterms:modified xsi:type="dcterms:W3CDTF">2014-05-23T15:14:33Z</dcterms:modified>
</cp:coreProperties>
</file>